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2"/>
  </p:notesMasterIdLst>
  <p:sldIdLst>
    <p:sldId id="282" r:id="rId7"/>
    <p:sldId id="283" r:id="rId8"/>
    <p:sldId id="263" r:id="rId9"/>
    <p:sldId id="28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5" r:id="rId25"/>
    <p:sldId id="278" r:id="rId26"/>
    <p:sldId id="284" r:id="rId27"/>
    <p:sldId id="286" r:id="rId28"/>
    <p:sldId id="279" r:id="rId29"/>
    <p:sldId id="280" r:id="rId30"/>
    <p:sldId id="281" r:id="rId31"/>
  </p:sldIdLst>
  <p:sldSz cx="9144000" cy="6858000" type="screen4x3"/>
  <p:notesSz cx="6858000" cy="9144000"/>
  <p:embeddedFontLst>
    <p:embeddedFont>
      <p:font typeface="Candara" pitchFamily="34" charset="0"/>
      <p:regular r:id="rId33"/>
      <p:bold r:id="rId34"/>
      <p:italic r:id="rId35"/>
      <p:boldItalic r:id="rId36"/>
    </p:embeddedFont>
    <p:embeddedFont>
      <p:font typeface="Aharoni" pitchFamily="2" charset="-79"/>
      <p:bold r:id="rId37"/>
    </p:embeddedFont>
    <p:embeddedFont>
      <p:font typeface="Cambria" pitchFamily="18" charset="0"/>
      <p:regular r:id="rId38"/>
      <p:bold r:id="rId39"/>
      <p:italic r:id="rId40"/>
      <p:boldItalic r:id="rId41"/>
    </p:embeddedFont>
    <p:embeddedFont>
      <p:font typeface="Berlin Sans FB Demi" pitchFamily="34" charset="0"/>
      <p:bold r:id="rId42"/>
    </p:embeddedFont>
    <p:embeddedFont>
      <p:font typeface="Bookman Old Style" pitchFamily="18" charset="0"/>
      <p:regular r:id="rId43"/>
      <p:bold r:id="rId44"/>
      <p:italic r:id="rId45"/>
      <p:boldItalic r:id="rId46"/>
    </p:embeddedFont>
    <p:embeddedFont>
      <p:font typeface="Calibri" pitchFamily="34" charset="0"/>
      <p:regular r:id="rId47"/>
      <p:bold r:id="rId48"/>
      <p:italic r:id="rId49"/>
      <p:boldItalic r:id="rId50"/>
    </p:embeddedFont>
    <p:embeddedFont>
      <p:font typeface="Wingdings 2" pitchFamily="18" charset="2"/>
      <p:regular r:id="rId51"/>
    </p:embeddedFont>
    <p:embeddedFont>
      <p:font typeface="Wingdings 3" pitchFamily="18" charset="2"/>
      <p:regular r:id="rId52"/>
    </p:embeddedFont>
    <p:embeddedFont>
      <p:font typeface="Bradley Hand ITC" pitchFamily="66" charset="0"/>
      <p:regular r:id="rId53"/>
    </p:embeddedFont>
    <p:embeddedFont>
      <p:font typeface="Arial Black" pitchFamily="34" charset="0"/>
      <p:bold r:id="rId54"/>
    </p:embeddedFont>
    <p:embeddedFont>
      <p:font typeface="Gill Sans MT"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59" autoAdjust="0"/>
  </p:normalViewPr>
  <p:slideViewPr>
    <p:cSldViewPr>
      <p:cViewPr varScale="1">
        <p:scale>
          <a:sx n="56" d="100"/>
          <a:sy n="56" d="100"/>
        </p:scale>
        <p:origin x="-12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2.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E7F3-7495-437C-91FD-F9C40F19EFCA}" type="datetimeFigureOut">
              <a:rPr lang="en-US" smtClean="0"/>
              <a:t>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2E33E-4A04-45B6-A22F-CEB962B80212}" type="slidenum">
              <a:rPr lang="en-US" smtClean="0"/>
              <a:t>‹#›</a:t>
            </a:fld>
            <a:endParaRPr lang="en-US"/>
          </a:p>
        </p:txBody>
      </p:sp>
    </p:spTree>
    <p:extLst>
      <p:ext uri="{BB962C8B-B14F-4D97-AF65-F5344CB8AC3E}">
        <p14:creationId xmlns:p14="http://schemas.microsoft.com/office/powerpoint/2010/main" val="354922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His own will He brought us forth by the word of truth, that we might be a kind of </a:t>
            </a:r>
            <a:r>
              <a:rPr lang="en-US" dirty="0" err="1" smtClean="0"/>
              <a:t>firstfruits</a:t>
            </a:r>
            <a:r>
              <a:rPr lang="en-US" dirty="0" smtClean="0"/>
              <a:t> of His creatures.</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Proverbs 24:3, “Through wisdom a house is built, And by understanding it is established.”</a:t>
            </a:r>
          </a:p>
          <a:p>
            <a:r>
              <a:rPr lang="en-US" dirty="0" smtClean="0"/>
              <a:t>Hebrews 3:3, “For this One has been counted worthy of more glory than Moses, inasmuch as He who built the house has more honor than the house”</a:t>
            </a:r>
          </a:p>
          <a:p>
            <a:r>
              <a:rPr lang="en-US" dirty="0" smtClean="0"/>
              <a:t>Revelation 4:11,</a:t>
            </a:r>
            <a:r>
              <a:rPr lang="en-US" baseline="0" dirty="0" smtClean="0"/>
              <a:t> “You are worthy, O Lord, To receive glory and honor and power; For You created all things, And by Your will they exist and were created.”</a:t>
            </a:r>
          </a:p>
          <a:p>
            <a:endParaRPr lang="en-US" baseline="0" dirty="0" smtClean="0"/>
          </a:p>
          <a:p>
            <a:r>
              <a:rPr lang="en-US" baseline="0" dirty="0" smtClean="0"/>
              <a:t>Isaiah 40:28, “Have you not known? Have you not heard? The everlasting God, the LORD, The Creator of the ends of the earth, Neither faints nor is weary. His understanding is unsearchable”</a:t>
            </a:r>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16</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most cosmologist</a:t>
            </a:r>
            <a:r>
              <a:rPr lang="en-US" baseline="0" dirty="0" smtClean="0"/>
              <a:t>s now believe that there was a beginning, they need to ask the question, “Was the beginning caused or uncaused?”  All scientific observation shows that whatever begins to exist was caused. </a:t>
            </a:r>
          </a:p>
          <a:p>
            <a:endParaRPr lang="en-US" baseline="0" dirty="0" smtClean="0"/>
          </a:p>
          <a:p>
            <a:r>
              <a:rPr lang="en-US" baseline="0" dirty="0" smtClean="0"/>
              <a:t>[CLICK] Then they come to another fork in their reasoning. Was its cause “intelligent” or “not intelligent.” Since intelligence is here one must conclude that its original cause was in fact intelligent or you have no intelligence begetting intelligence.  All scientific observations show intelligence coming from intelligence.  The reasonable choice is then the cause of the beginning was intelligent.  </a:t>
            </a:r>
          </a:p>
          <a:p>
            <a:endParaRPr lang="en-US" baseline="0" dirty="0" smtClean="0"/>
          </a:p>
          <a:p>
            <a:r>
              <a:rPr lang="en-US" baseline="0" dirty="0" smtClean="0"/>
              <a:t>[CLICK] Then the final fork is, was the intelligent cause “personal” or “impersonal?”   The Bible argues that every house is built by “someone.”  The someone is more intelligent and greater and deserving of honor than that which was built.  The earth houses intelligent, personal, creative life. It is unreasonable and unintelligent to believe that the builder of the earth was in fact unintelligent, impersonal, non-creative, non-living matter!</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20</a:t>
            </a:fld>
            <a:endParaRPr lang="en-US"/>
          </a:p>
        </p:txBody>
      </p:sp>
    </p:spTree>
    <p:extLst>
      <p:ext uri="{BB962C8B-B14F-4D97-AF65-F5344CB8AC3E}">
        <p14:creationId xmlns:p14="http://schemas.microsoft.com/office/powerpoint/2010/main" val="48846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this argument is reduced to this: If God is intelligent and He required no input of intelligence from another source, then why would intelligent matter here require input from another source? Further reduced:  if God didn’t need intelligent input, then why do we?  Of course this ignores the qualities of what constitutes God versus what constitutes </a:t>
            </a:r>
            <a:r>
              <a:rPr lang="en-US" baseline="0" dirty="0" smtClean="0"/>
              <a:t>that which </a:t>
            </a:r>
            <a:r>
              <a:rPr lang="en-US" baseline="0" dirty="0" smtClean="0"/>
              <a:t>is not God. </a:t>
            </a:r>
          </a:p>
          <a:p>
            <a:endParaRPr lang="en-US" baseline="0" dirty="0" smtClean="0"/>
          </a:p>
          <a:p>
            <a:r>
              <a:rPr lang="en-US" baseline="0" dirty="0" smtClean="0"/>
              <a:t>This argument would be the same as asserting, if the Creator didn’t need created, then why do we? Yet, he would not be “Creator” if he needed created. The quality of being creator </a:t>
            </a:r>
            <a:r>
              <a:rPr lang="en-US" baseline="0" dirty="0" smtClean="0"/>
              <a:t>excludes </a:t>
            </a:r>
            <a:r>
              <a:rPr lang="en-US" baseline="0" dirty="0" smtClean="0"/>
              <a:t>the need to be created. We are not the creator and therefore needed </a:t>
            </a:r>
            <a:r>
              <a:rPr lang="en-US" baseline="0" dirty="0" smtClean="0"/>
              <a:t>created to exist.  </a:t>
            </a:r>
            <a:r>
              <a:rPr lang="en-US" baseline="0" dirty="0" smtClean="0"/>
              <a:t>The fact that He is creator necessarily means, He doesn’t need created. </a:t>
            </a:r>
          </a:p>
          <a:p>
            <a:endParaRPr lang="en-US" baseline="0" dirty="0" smtClean="0"/>
          </a:p>
          <a:p>
            <a:r>
              <a:rPr lang="en-US" baseline="0" dirty="0" smtClean="0"/>
              <a:t>Science suggests rather loudly that the creation needed a point or </a:t>
            </a:r>
            <a:r>
              <a:rPr lang="en-US" baseline="0" dirty="0" smtClean="0"/>
              <a:t>origin—a point </a:t>
            </a:r>
            <a:r>
              <a:rPr lang="en-US" baseline="0" dirty="0" smtClean="0"/>
              <a:t>of creation. But man has muddied the water </a:t>
            </a:r>
            <a:r>
              <a:rPr lang="en-US" baseline="0" dirty="0" smtClean="0"/>
              <a:t>by asserting </a:t>
            </a:r>
            <a:r>
              <a:rPr lang="en-US" baseline="0" dirty="0" smtClean="0"/>
              <a:t>a non-intelligent, non-personal source for the creation. </a:t>
            </a:r>
          </a:p>
          <a:p>
            <a:endParaRPr lang="en-US" baseline="0" dirty="0" smtClean="0"/>
          </a:p>
          <a:p>
            <a:r>
              <a:rPr lang="en-US" baseline="0" dirty="0" smtClean="0"/>
              <a:t>Such begs the question which atheists cannot answer. </a:t>
            </a:r>
            <a:r>
              <a:rPr lang="en-US" baseline="0" dirty="0" smtClean="0"/>
              <a:t>Next chart. </a:t>
            </a:r>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21</a:t>
            </a:fld>
            <a:endParaRPr lang="en-US"/>
          </a:p>
        </p:txBody>
      </p:sp>
    </p:spTree>
    <p:extLst>
      <p:ext uri="{BB962C8B-B14F-4D97-AF65-F5344CB8AC3E}">
        <p14:creationId xmlns:p14="http://schemas.microsoft.com/office/powerpoint/2010/main" val="48846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did personality arise from the impersonal? How did intelligence arise from the unthinking? How did emotion arise from the unemotional? How did life arise from the non-living? All of these are questions that science cannot answer, but all of these have an answer from the Bible’s argument for God. If there is really a God (Gen. 1:1) who is an all powerful living super-mind, then it makes perfect sense to know how personality, emotions, intelligence and life came into existence on earth.</a:t>
            </a:r>
            <a:endParaRPr lang="en-US" dirty="0" smtClean="0"/>
          </a:p>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22</a:t>
            </a:fld>
            <a:endParaRPr lang="en-US"/>
          </a:p>
        </p:txBody>
      </p:sp>
    </p:spTree>
    <p:extLst>
      <p:ext uri="{BB962C8B-B14F-4D97-AF65-F5344CB8AC3E}">
        <p14:creationId xmlns:p14="http://schemas.microsoft.com/office/powerpoint/2010/main" val="74328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Psalm 19:1, “The heavens declare the glory of God; And the firmament shows His handiwork” (Psalm 19:1)</a:t>
            </a:r>
          </a:p>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2</a:t>
            </a:fld>
            <a:endParaRPr lang="en-US"/>
          </a:p>
        </p:txBody>
      </p:sp>
    </p:spTree>
    <p:extLst>
      <p:ext uri="{BB962C8B-B14F-4D97-AF65-F5344CB8AC3E}">
        <p14:creationId xmlns:p14="http://schemas.microsoft.com/office/powerpoint/2010/main" val="299083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is all said and done, it is the attraction to sin that veils the mind from embracing God.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"Why I Believe In God"</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Slide Number Placeholder 6"/>
          <p:cNvSpPr>
            <a:spLocks noGrp="1"/>
          </p:cNvSpPr>
          <p:nvPr>
            <p:ph type="sldNum" sz="quarter" idx="13"/>
          </p:nvPr>
        </p:nvSpPr>
        <p:spPr/>
        <p:txBody>
          <a:bodyPr/>
          <a:lstStyle/>
          <a:p>
            <a:fld id="{A9934599-65A1-4935-A948-13937C834129}"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sounds more reasonable? From God or from lifeless, non-intelligent matter?</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sounds more reasonable? From God or from lifeless, non-intelligent matter?</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requires a source; whether that source is visible or knowable makes no difference. In a library there are all kinds and various sources of information. When you take a book, you are taking information that someone else has sent.  Well, the amount of information within our cells has been comparable to a library. How did it get there?</a:t>
            </a:r>
          </a:p>
          <a:p>
            <a:endParaRPr lang="en-US" baseline="0" dirty="0" smtClean="0"/>
          </a:p>
          <a:p>
            <a:r>
              <a:rPr lang="en-US" baseline="0" dirty="0" smtClean="0"/>
              <a:t>CLICK through</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is the “SOURCE.”</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6</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7</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1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68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01EA91BE-D5DB-4BDE-BC02-0D77A662E47F}"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018948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93B796B-2B46-447C-BA6C-423C5AC918B9}"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84028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502BA994-986C-41AE-A1F6-96445587DA68}"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88861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484F3D6-F395-4360-99EF-7E7942E0C09E}"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9042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A23DA20F-140B-41D1-BFD6-AD475CA40672}"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69926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2BF10638-EB98-4B90-BB98-510CDD504F08}"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6669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11A56810-8EAF-4C31-A51F-B2C2F1BC2C2C}"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19738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CB4B7BB-6269-4D70-A9E0-939ED6E987EA}"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61679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6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E1D3F679-53F2-41ED-B0D3-D4ED957824AB}"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9078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A8CD91D-CE6E-41DB-B056-79EB3EAE1BD7}"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7610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EEF51461-88F2-4851-9D46-B42224AB6005}"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59494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E1D70C-4BB2-45E5-9C59-3B8FB246FCAD}" type="datetimeFigureOut">
              <a:rPr lang="en-US" smtClean="0">
                <a:solidFill>
                  <a:srgbClr val="464653"/>
                </a:solidFill>
              </a:rPr>
              <a:pPr/>
              <a:t>2/7/2013</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25018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9602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E1D70C-4BB2-45E5-9C59-3B8FB246FCAD}" type="datetimeFigureOut">
              <a:rPr lang="en-US" smtClean="0">
                <a:solidFill>
                  <a:srgbClr val="DDE9EC"/>
                </a:solidFill>
              </a:rPr>
              <a:pPr/>
              <a:t>2/7/2013</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38FE447B-A7D5-4048-AA1C-B02589ECB08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381775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404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83765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2367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05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76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6889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DDE9EC"/>
                </a:solidFill>
              </a:rPr>
              <a:pPr/>
              <a:t>2/7/2013</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2716698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73641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2/7/2013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1570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A9E1D70C-4BB2-45E5-9C59-3B8FB246FCAD}" type="datetimeFigureOut">
              <a:rPr>
                <a:solidFill>
                  <a:srgbClr val="795339"/>
                </a:solidFill>
              </a:rPr>
              <a:pPr/>
              <a:t>11/1/2012</a:t>
            </a:fld>
            <a:endParaRPr>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38FE447B-A7D5-4048-AA1C-B02589ECB082}" type="slidenum">
              <a:rPr>
                <a:solidFill>
                  <a:srgbClr val="795339"/>
                </a:solidFill>
              </a:rPr>
              <a:pPr/>
              <a:t>‹#›</a:t>
            </a:fld>
            <a:endParaRPr>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795339"/>
              </a:solidFill>
            </a:endParaRPr>
          </a:p>
        </p:txBody>
      </p:sp>
    </p:spTree>
    <p:extLst>
      <p:ext uri="{BB962C8B-B14F-4D97-AF65-F5344CB8AC3E}">
        <p14:creationId xmlns:p14="http://schemas.microsoft.com/office/powerpoint/2010/main" val="2101474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113781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238980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202701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8" name="Rectangle 7"/>
          <p:cNvSpPr>
            <a:spLocks noGrp="1"/>
          </p:cNvSpPr>
          <p:nvPr>
            <p:ph type="ftr" sz="quarter" idx="11"/>
          </p:nvPr>
        </p:nvSpPr>
        <p:spPr/>
        <p:txBody>
          <a:bodyPr/>
          <a:lstStyle/>
          <a:p>
            <a:endParaRPr>
              <a:solidFill>
                <a:srgbClr val="795339"/>
              </a:solidFill>
            </a:endParaRPr>
          </a:p>
        </p:txBody>
      </p:sp>
      <p:sp>
        <p:nvSpPr>
          <p:cNvPr id="9" name="Rectangle 8"/>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657751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4" name="Rectangle 4"/>
          <p:cNvSpPr>
            <a:spLocks noGrp="1"/>
          </p:cNvSpPr>
          <p:nvPr>
            <p:ph type="ftr" sz="quarter" idx="11"/>
          </p:nvPr>
        </p:nvSpPr>
        <p:spPr/>
        <p:txBody>
          <a:bodyPr/>
          <a:lstStyle/>
          <a:p>
            <a:endParaRPr>
              <a:solidFill>
                <a:srgbClr val="795339"/>
              </a:solidFill>
            </a:endParaRPr>
          </a:p>
        </p:txBody>
      </p:sp>
      <p:sp>
        <p:nvSpPr>
          <p:cNvPr id="5" name="Rectangle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74057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328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3" name="Rectangle 3"/>
          <p:cNvSpPr>
            <a:spLocks noGrp="1"/>
          </p:cNvSpPr>
          <p:nvPr>
            <p:ph type="ftr" sz="quarter" idx="11"/>
          </p:nvPr>
        </p:nvSpPr>
        <p:spPr/>
        <p:txBody>
          <a:bodyPr/>
          <a:lstStyle/>
          <a:p>
            <a:endParaRPr>
              <a:solidFill>
                <a:srgbClr val="795339"/>
              </a:solidFill>
            </a:endParaRPr>
          </a:p>
        </p:txBody>
      </p:sp>
      <p:sp>
        <p:nvSpPr>
          <p:cNvPr id="4" name="Rectangle 4"/>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2441645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76048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6" name="Rectangle 6"/>
          <p:cNvSpPr>
            <a:spLocks noGrp="1"/>
          </p:cNvSpPr>
          <p:nvPr>
            <p:ph type="ftr" sz="quarter" idx="11"/>
          </p:nvPr>
        </p:nvSpPr>
        <p:spPr/>
        <p:txBody>
          <a:bodyPr/>
          <a:lstStyle/>
          <a:p>
            <a:endParaRPr>
              <a:solidFill>
                <a:srgbClr val="795339"/>
              </a:solidFill>
            </a:endParaRPr>
          </a:p>
        </p:txBody>
      </p:sp>
      <p:sp>
        <p:nvSpPr>
          <p:cNvPr id="7" name="Rectangle 7"/>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2028988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075615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11/1/2012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673428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2392345201"/>
      </p:ext>
    </p:extLst>
  </p:cSld>
  <p:clrMapOvr>
    <a:masterClrMapping/>
  </p:clrMapOvr>
  <p:transition>
    <p:randomBar dir="vert"/>
    <p:sndAc>
      <p:stSnd>
        <p:snd r:embed="rId1" name="SPKGLIS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66176131"/>
      </p:ext>
    </p:extLst>
  </p:cSld>
  <p:clrMapOvr>
    <a:masterClrMapping/>
  </p:clrMapOvr>
  <p:transition>
    <p:randomBar dir="vert"/>
    <p:sndAc>
      <p:stSnd>
        <p:snd r:embed="rId1" name="SPKGLIS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19211675"/>
      </p:ext>
    </p:extLst>
  </p:cSld>
  <p:clrMapOvr>
    <a:masterClrMapping/>
  </p:clrMapOvr>
  <p:transition>
    <p:randomBar dir="vert"/>
    <p:sndAc>
      <p:stSnd>
        <p:snd r:embed="rId1" name="SPKGLIS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67219924"/>
      </p:ext>
    </p:extLst>
  </p:cSld>
  <p:clrMapOvr>
    <a:masterClrMapping/>
  </p:clrMapOvr>
  <p:transition>
    <p:randomBar dir="vert"/>
    <p:sndAc>
      <p:stSnd>
        <p:snd r:embed="rId1" name="SPKGLIS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094444225"/>
      </p:ext>
    </p:extLst>
  </p:cSld>
  <p:clrMapOvr>
    <a:masterClrMapping/>
  </p:clrMapOvr>
  <p:transition>
    <p:randomBar dir="vert"/>
    <p:sndAc>
      <p:stSnd>
        <p:snd r:embed="rId1" name="SPKGLIS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39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35057476"/>
      </p:ext>
    </p:extLst>
  </p:cSld>
  <p:clrMapOvr>
    <a:masterClrMapping/>
  </p:clrMapOvr>
  <p:transition>
    <p:randomBar dir="vert"/>
    <p:sndAc>
      <p:stSnd>
        <p:snd r:embed="rId1" name="SPKGLIS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715298523"/>
      </p:ext>
    </p:extLst>
  </p:cSld>
  <p:clrMapOvr>
    <a:masterClrMapping/>
  </p:clrMapOvr>
  <p:transition>
    <p:randomBar dir="vert"/>
    <p:sndAc>
      <p:stSnd>
        <p:snd r:embed="rId1" name="SPKGLIS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79769208"/>
      </p:ext>
    </p:extLst>
  </p:cSld>
  <p:clrMapOvr>
    <a:masterClrMapping/>
  </p:clrMapOvr>
  <p:transition>
    <p:randomBar dir="vert"/>
    <p:sndAc>
      <p:stSnd>
        <p:snd r:embed="rId1" name="SPKGLIS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113348970"/>
      </p:ext>
    </p:extLst>
  </p:cSld>
  <p:clrMapOvr>
    <a:masterClrMapping/>
  </p:clrMapOvr>
  <p:transition>
    <p:randomBar dir="vert"/>
    <p:sndAc>
      <p:stSnd>
        <p:snd r:embed="rId1" name="SPKGLIS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846190113"/>
      </p:ext>
    </p:extLst>
  </p:cSld>
  <p:clrMapOvr>
    <a:masterClrMapping/>
  </p:clrMapOvr>
  <p:transition>
    <p:randomBar dir="vert"/>
    <p:sndAc>
      <p:stSnd>
        <p:snd r:embed="rId1" name="SPKGLIS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903395604"/>
      </p:ext>
    </p:extLst>
  </p:cSld>
  <p:clrMapOvr>
    <a:masterClrMapping/>
  </p:clrMapOvr>
  <p:transition>
    <p:randomBar dir="vert"/>
    <p:sndAc>
      <p:stSnd>
        <p:snd r:embed="rId1" name="SPKGLIS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A9E1D70C-4BB2-45E5-9C59-3B8FB246FCAD}" type="datetimeFigureOut">
              <a:rPr>
                <a:solidFill>
                  <a:srgbClr val="795339"/>
                </a:solidFill>
              </a:rPr>
              <a:pPr/>
              <a:t>11/6/2012</a:t>
            </a:fld>
            <a:endParaRPr>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38FE447B-A7D5-4048-AA1C-B02589ECB082}" type="slidenum">
              <a:rPr>
                <a:solidFill>
                  <a:srgbClr val="795339"/>
                </a:solidFill>
              </a:rPr>
              <a:pPr/>
              <a:t>‹#›</a:t>
            </a:fld>
            <a:endParaRPr>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795339"/>
              </a:solidFill>
            </a:endParaRPr>
          </a:p>
        </p:txBody>
      </p:sp>
    </p:spTree>
    <p:extLst>
      <p:ext uri="{BB962C8B-B14F-4D97-AF65-F5344CB8AC3E}">
        <p14:creationId xmlns:p14="http://schemas.microsoft.com/office/powerpoint/2010/main" val="2731618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638974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494280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40953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700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8" name="Rectangle 7"/>
          <p:cNvSpPr>
            <a:spLocks noGrp="1"/>
          </p:cNvSpPr>
          <p:nvPr>
            <p:ph type="ftr" sz="quarter" idx="11"/>
          </p:nvPr>
        </p:nvSpPr>
        <p:spPr/>
        <p:txBody>
          <a:bodyPr/>
          <a:lstStyle/>
          <a:p>
            <a:endParaRPr>
              <a:solidFill>
                <a:srgbClr val="795339"/>
              </a:solidFill>
            </a:endParaRPr>
          </a:p>
        </p:txBody>
      </p:sp>
      <p:sp>
        <p:nvSpPr>
          <p:cNvPr id="9" name="Rectangle 8"/>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423200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4" name="Rectangle 4"/>
          <p:cNvSpPr>
            <a:spLocks noGrp="1"/>
          </p:cNvSpPr>
          <p:nvPr>
            <p:ph type="ftr" sz="quarter" idx="11"/>
          </p:nvPr>
        </p:nvSpPr>
        <p:spPr/>
        <p:txBody>
          <a:bodyPr/>
          <a:lstStyle/>
          <a:p>
            <a:endParaRPr>
              <a:solidFill>
                <a:srgbClr val="795339"/>
              </a:solidFill>
            </a:endParaRPr>
          </a:p>
        </p:txBody>
      </p:sp>
      <p:sp>
        <p:nvSpPr>
          <p:cNvPr id="5" name="Rectangle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516867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3" name="Rectangle 3"/>
          <p:cNvSpPr>
            <a:spLocks noGrp="1"/>
          </p:cNvSpPr>
          <p:nvPr>
            <p:ph type="ftr" sz="quarter" idx="11"/>
          </p:nvPr>
        </p:nvSpPr>
        <p:spPr/>
        <p:txBody>
          <a:bodyPr/>
          <a:lstStyle/>
          <a:p>
            <a:endParaRPr>
              <a:solidFill>
                <a:srgbClr val="795339"/>
              </a:solidFill>
            </a:endParaRPr>
          </a:p>
        </p:txBody>
      </p:sp>
      <p:sp>
        <p:nvSpPr>
          <p:cNvPr id="4" name="Rectangle 4"/>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4614939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2632079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6"/>
          <p:cNvSpPr>
            <a:spLocks noGrp="1"/>
          </p:cNvSpPr>
          <p:nvPr>
            <p:ph type="ftr" sz="quarter" idx="11"/>
          </p:nvPr>
        </p:nvSpPr>
        <p:spPr/>
        <p:txBody>
          <a:bodyPr/>
          <a:lstStyle/>
          <a:p>
            <a:endParaRPr>
              <a:solidFill>
                <a:srgbClr val="795339"/>
              </a:solidFill>
            </a:endParaRPr>
          </a:p>
        </p:txBody>
      </p:sp>
      <p:sp>
        <p:nvSpPr>
          <p:cNvPr id="7" name="Rectangle 7"/>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305173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988765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8909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1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19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D70C-4BB2-45E5-9C59-3B8FB246FCAD}" type="datetimeFigureOut">
              <a:rPr lang="en-US" smtClean="0">
                <a:solidFill>
                  <a:prstClr val="black">
                    <a:tint val="75000"/>
                  </a:prstClr>
                </a:solidFill>
              </a:rPr>
              <a:pPr/>
              <a:t>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84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A5C159BD-3AB2-49B3-898A-4E923C7A5BF5}"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238365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E1D70C-4BB2-45E5-9C59-3B8FB246FCAD}" type="datetimeFigureOut">
              <a:rPr lang="en-US" smtClean="0">
                <a:solidFill>
                  <a:srgbClr val="464653"/>
                </a:solidFill>
              </a:rPr>
              <a:pPr/>
              <a:t>2/7/2013</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8FE447B-A7D5-4048-AA1C-B02589ECB082}"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45101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A9E1D70C-4BB2-45E5-9C59-3B8FB246FCAD}" type="datetimeFigureOut">
              <a:rPr>
                <a:solidFill>
                  <a:srgbClr val="795339"/>
                </a:solidFill>
              </a:rPr>
              <a:pPr/>
              <a:t>11/1/2012</a:t>
            </a:fld>
            <a:endParaRPr>
              <a:solidFill>
                <a:srgbClr val="795339"/>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795339"/>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00837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462829975"/>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A9E1D70C-4BB2-45E5-9C59-3B8FB246FCAD}" type="datetimeFigureOut">
              <a:rPr>
                <a:solidFill>
                  <a:srgbClr val="795339"/>
                </a:solidFill>
              </a:rPr>
              <a:pPr/>
              <a:t>11/6/2012</a:t>
            </a:fld>
            <a:endParaRPr>
              <a:solidFill>
                <a:srgbClr val="795339"/>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795339"/>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449050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hyperlink" Target="http://www.answersingenesis.org/radio/pdf/ET_Booklet.pdf"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Why I Believe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066800" y="4419600"/>
            <a:ext cx="7010400" cy="2133600"/>
          </a:xfrm>
        </p:spPr>
        <p:txBody>
          <a:bodyPr>
            <a:noAutofit/>
          </a:bodyPr>
          <a:lstStyle/>
          <a:p>
            <a:r>
              <a:rPr lang="en-US" sz="2800" dirty="0" smtClean="0"/>
              <a:t>“But sanctify the Lord God in your hearts, and always be ready to give a defense to everyone who asks you a reason for the hope that is in you, with meekness and fear” (1 Pet. 3:15)</a:t>
            </a:r>
            <a:endParaRPr lang="en-US" sz="2800" dirty="0"/>
          </a:p>
        </p:txBody>
      </p:sp>
      <p:sp>
        <p:nvSpPr>
          <p:cNvPr id="4" name="TextBox 3"/>
          <p:cNvSpPr txBox="1"/>
          <p:nvPr/>
        </p:nvSpPr>
        <p:spPr>
          <a:xfrm>
            <a:off x="2976979" y="2667000"/>
            <a:ext cx="3042821" cy="1200329"/>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rgbClr val="A35E21">
                        <a:tint val="90000"/>
                        <a:satMod val="120000"/>
                      </a:srgbClr>
                    </a:gs>
                    <a:gs pos="25000">
                      <a:srgbClr val="A35E21">
                        <a:tint val="93000"/>
                        <a:satMod val="120000"/>
                      </a:srgbClr>
                    </a:gs>
                    <a:gs pos="50000">
                      <a:srgbClr val="A35E21">
                        <a:shade val="89000"/>
                        <a:satMod val="110000"/>
                      </a:srgbClr>
                    </a:gs>
                    <a:gs pos="75000">
                      <a:srgbClr val="A35E21">
                        <a:tint val="93000"/>
                        <a:satMod val="120000"/>
                      </a:srgbClr>
                    </a:gs>
                    <a:gs pos="100000">
                      <a:srgbClr val="A35E21">
                        <a:tint val="90000"/>
                        <a:satMod val="120000"/>
                      </a:srgbClr>
                    </a:gs>
                  </a:gsLst>
                  <a:lin ang="5400000"/>
                </a:gradFill>
                <a:effectLst>
                  <a:outerShdw blurRad="80000" dist="40000" dir="5040000" algn="tl">
                    <a:srgbClr val="000000">
                      <a:alpha val="30000"/>
                    </a:srgbClr>
                  </a:outerShdw>
                </a:effectLst>
              </a:rPr>
              <a:t>IN GOD</a:t>
            </a:r>
            <a:endParaRPr lang="en-US" sz="7200" b="1" dirty="0">
              <a:ln w="11430"/>
              <a:gradFill>
                <a:gsLst>
                  <a:gs pos="0">
                    <a:srgbClr val="A35E21">
                      <a:tint val="90000"/>
                      <a:satMod val="120000"/>
                    </a:srgbClr>
                  </a:gs>
                  <a:gs pos="25000">
                    <a:srgbClr val="A35E21">
                      <a:tint val="93000"/>
                      <a:satMod val="120000"/>
                    </a:srgbClr>
                  </a:gs>
                  <a:gs pos="50000">
                    <a:srgbClr val="A35E21">
                      <a:shade val="89000"/>
                      <a:satMod val="110000"/>
                    </a:srgbClr>
                  </a:gs>
                  <a:gs pos="75000">
                    <a:srgbClr val="A35E21">
                      <a:tint val="93000"/>
                      <a:satMod val="120000"/>
                    </a:srgbClr>
                  </a:gs>
                  <a:gs pos="100000">
                    <a:srgbClr val="A35E21">
                      <a:tint val="90000"/>
                      <a:satMod val="120000"/>
                    </a:srgb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4042174" y="3877880"/>
            <a:ext cx="917239" cy="369332"/>
          </a:xfrm>
          <a:prstGeom prst="rect">
            <a:avLst/>
          </a:prstGeom>
          <a:noFill/>
        </p:spPr>
        <p:txBody>
          <a:bodyPr wrap="none" rtlCol="0">
            <a:spAutoFit/>
          </a:bodyPr>
          <a:lstStyle/>
          <a:p>
            <a:r>
              <a:rPr lang="en-US" dirty="0" smtClean="0"/>
              <a:t>(part 3)</a:t>
            </a:r>
            <a:endParaRPr lang="en-US" dirty="0"/>
          </a:p>
        </p:txBody>
      </p:sp>
      <p:sp>
        <p:nvSpPr>
          <p:cNvPr id="6" name="TextBox 5"/>
          <p:cNvSpPr txBox="1"/>
          <p:nvPr/>
        </p:nvSpPr>
        <p:spPr>
          <a:xfrm>
            <a:off x="4343400" y="6553200"/>
            <a:ext cx="4289957"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1194324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250" fill="hold"/>
                                            <p:tgtEl>
                                              <p:spTgt spid="4"/>
                                            </p:tgtEl>
                                            <p:attrNameLst>
                                              <p:attrName>ppt_w</p:attrName>
                                            </p:attrNameLst>
                                          </p:cBhvr>
                                          <p:tavLst>
                                            <p:tav tm="0">
                                              <p:val>
                                                <p:strVal val="(6*min(max(#ppt_w*#ppt_h,.3),1)-7.4)/-.7*#ppt_w"/>
                                              </p:val>
                                            </p:tav>
                                            <p:tav tm="100000">
                                              <p:val>
                                                <p:strVal val="#ppt_w"/>
                                              </p:val>
                                            </p:tav>
                                          </p:tavLst>
                                        </p:anim>
                                        <p:anim calcmode="lin" valueType="num">
                                          <p:cBhvr>
                                            <p:cTn id="8" dur="2250" fill="hold"/>
                                            <p:tgtEl>
                                              <p:spTgt spid="4"/>
                                            </p:tgtEl>
                                            <p:attrNameLst>
                                              <p:attrName>ppt_h</p:attrName>
                                            </p:attrNameLst>
                                          </p:cBhvr>
                                          <p:tavLst>
                                            <p:tav tm="0">
                                              <p:val>
                                                <p:strVal val="(6*min(max(#ppt_w*#ppt_h,.3),1)-7.4)/-.7*#ppt_h"/>
                                              </p:val>
                                            </p:tav>
                                            <p:tav tm="100000">
                                              <p:val>
                                                <p:strVal val="#ppt_h"/>
                                              </p:val>
                                            </p:tav>
                                          </p:tavLst>
                                        </p:anim>
                                        <p:anim calcmode="lin" valueType="num">
                                          <p:cBhvr>
                                            <p:cTn id="9" dur="2250" fill="hold"/>
                                            <p:tgtEl>
                                              <p:spTgt spid="4"/>
                                            </p:tgtEl>
                                            <p:attrNameLst>
                                              <p:attrName>ppt_x</p:attrName>
                                            </p:attrNameLst>
                                          </p:cBhvr>
                                          <p:tavLst>
                                            <p:tav tm="0">
                                              <p:val>
                                                <p:fltVal val="0.5"/>
                                              </p:val>
                                            </p:tav>
                                            <p:tav tm="100000">
                                              <p:val>
                                                <p:strVal val="#ppt_x"/>
                                              </p:val>
                                            </p:tav>
                                          </p:tavLst>
                                        </p:anim>
                                        <p:anim calcmode="lin" valueType="num">
                                          <p:cBhvr>
                                            <p:cTn id="10" dur="225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150"/>
                                </p:stCondLst>
                                <p:childTnLst>
                                  <p:par>
                                    <p:cTn id="12" presetID="24" presetClass="emph" presetSubtype="0" fill="hold" grpId="1" nodeType="afterEffect">
                                      <p:stCondLst>
                                        <p:cond delay="150"/>
                                      </p:stCondLst>
                                      <p:iterate type="lt">
                                        <p:tmPct val="0"/>
                                      </p:iterate>
                                      <p:childTnLst>
                                        <p:animClr clrSpc="hsl" dir="cw">
                                          <p:cBhvr override="childStyle">
                                            <p:cTn id="13" dur="500" fill="hold"/>
                                            <p:tgtEl>
                                              <p:spTgt spid="4"/>
                                            </p:tgtEl>
                                            <p:attrNameLst>
                                              <p:attrName>style.color</p:attrName>
                                            </p:attrNameLst>
                                          </p:cBhvr>
                                          <p:by>
                                            <p:hsl h="0" s="-12549" l="-25098"/>
                                          </p:by>
                                        </p:animClr>
                                        <p:animClr clrSpc="hsl" dir="cw">
                                          <p:cBhvr>
                                            <p:cTn id="14" dur="500" fill="hold"/>
                                            <p:tgtEl>
                                              <p:spTgt spid="4"/>
                                            </p:tgtEl>
                                            <p:attrNameLst>
                                              <p:attrName>fillcolor</p:attrName>
                                            </p:attrNameLst>
                                          </p:cBhvr>
                                          <p:by>
                                            <p:hsl h="0" s="-12549" l="-25098"/>
                                          </p:by>
                                        </p:animClr>
                                        <p:animClr clrSpc="hsl" dir="cw">
                                          <p:cBhvr>
                                            <p:cTn id="15" dur="500" fill="hold"/>
                                            <p:tgtEl>
                                              <p:spTgt spid="4"/>
                                            </p:tgtEl>
                                            <p:attrNameLst>
                                              <p:attrName>stroke.color</p:attrName>
                                            </p:attrNameLst>
                                          </p:cBhvr>
                                          <p:by>
                                            <p:hsl h="0" s="-12549" l="-25098"/>
                                          </p:by>
                                        </p:animClr>
                                        <p:set>
                                          <p:cBhvr>
                                            <p:cTn id="16" dur="500" fill="hold"/>
                                            <p:tgtEl>
                                              <p:spTgt spid="4"/>
                                            </p:tgtEl>
                                            <p:attrNameLst>
                                              <p:attrName>fill.type</p:attrName>
                                            </p:attrNameLst>
                                          </p:cBhvr>
                                          <p:to>
                                            <p:strVal val="solid"/>
                                          </p:to>
                                        </p:set>
                                      </p:childTnLst>
                                    </p:cTn>
                                  </p:par>
                                </p:childTnLst>
                              </p:cTn>
                            </p:par>
                            <p:par>
                              <p:cTn id="17" fill="hold">
                                <p:stCondLst>
                                  <p:cond delay="3800"/>
                                </p:stCondLst>
                                <p:childTnLst>
                                  <p:par>
                                    <p:cTn id="18" presetID="6" presetClass="emph" presetSubtype="0" accel="24000" fill="hold" grpId="2" nodeType="afterEffect" p14:presetBounceEnd="19000">
                                      <p:stCondLst>
                                        <p:cond delay="0"/>
                                      </p:stCondLst>
                                      <p:iterate type="lt">
                                        <p:tmPct val="0"/>
                                      </p:iterate>
                                      <p:childTnLst>
                                        <p:animScale p14:bounceEnd="19000">
                                          <p:cBhvr>
                                            <p:cTn id="19" dur="2000" fill="hold"/>
                                            <p:tgtEl>
                                              <p:spTgt spid="4"/>
                                            </p:tgtEl>
                                          </p:cBhvr>
                                          <p:by x="110000" y="110000"/>
                                        </p:animScale>
                                      </p:childTnLst>
                                    </p:cTn>
                                  </p:par>
                                  <p:par>
                                    <p:cTn id="20" presetID="6" presetClass="emph" presetSubtype="0" accel="22000" decel="22000" fill="hold" grpId="0" nodeType="withEffect">
                                      <p:stCondLst>
                                        <p:cond delay="0"/>
                                      </p:stCondLst>
                                      <p:childTnLst>
                                        <p:animScale>
                                          <p:cBhvr>
                                            <p:cTn id="21" dur="2000" fill="hold"/>
                                            <p:tgtEl>
                                              <p:spTgt spid="2"/>
                                            </p:tgtEl>
                                          </p:cBhvr>
                                          <p:by x="115000" y="115000"/>
                                        </p:animScale>
                                      </p:childTnLst>
                                    </p:cTn>
                                  </p:par>
                                </p:childTnLst>
                              </p:cTn>
                            </p:par>
                            <p:par>
                              <p:cTn id="22" fill="hold">
                                <p:stCondLst>
                                  <p:cond delay="58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63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childTnLst>
                                    </p:cTn>
                                  </p:par>
                                </p:childTnLst>
                              </p:cTn>
                            </p:par>
                            <p:par>
                              <p:cTn id="30" fill="hold">
                                <p:stCondLst>
                                  <p:cond delay="7400"/>
                                </p:stCondLst>
                                <p:childTnLst>
                                  <p:par>
                                    <p:cTn id="31" presetID="26" presetClass="emph" presetSubtype="0" repeatCount="2000" fill="hold" grpId="1" nodeType="afterEffect">
                                      <p:stCondLst>
                                        <p:cond delay="0"/>
                                      </p:stCondLst>
                                      <p:iterate type="lt">
                                        <p:tmPct val="0"/>
                                      </p:iterate>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par>
                              <p:cTn id="34" fill="hold">
                                <p:stCondLst>
                                  <p:cond delay="8400"/>
                                </p:stCondLst>
                                <p:childTnLst>
                                  <p:par>
                                    <p:cTn id="35" presetID="16" presetClass="exit" presetSubtype="21" fill="hold" grpId="2" nodeType="afterEffect">
                                      <p:stCondLst>
                                        <p:cond delay="750"/>
                                      </p:stCondLst>
                                      <p:iterate type="lt">
                                        <p:tmPct val="0"/>
                                      </p:iterate>
                                      <p:childTnLst>
                                        <p:animEffect transition="out" filter="barn(inVertical)">
                                          <p:cBhvr>
                                            <p:cTn id="36" dur="1500"/>
                                            <p:tgtEl>
                                              <p:spTgt spid="6"/>
                                            </p:tgtEl>
                                          </p:cBhvr>
                                        </p:animEffect>
                                        <p:set>
                                          <p:cBhvr>
                                            <p:cTn id="3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P spid="5" grpId="0"/>
          <p:bldP spid="6" grpId="0"/>
          <p:bldP spid="6" grpId="1"/>
          <p:bldP spid="6" grpId="2"/>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250" fill="hold"/>
                                            <p:tgtEl>
                                              <p:spTgt spid="4"/>
                                            </p:tgtEl>
                                            <p:attrNameLst>
                                              <p:attrName>ppt_w</p:attrName>
                                            </p:attrNameLst>
                                          </p:cBhvr>
                                          <p:tavLst>
                                            <p:tav tm="0">
                                              <p:val>
                                                <p:strVal val="(6*min(max(#ppt_w*#ppt_h,.3),1)-7.4)/-.7*#ppt_w"/>
                                              </p:val>
                                            </p:tav>
                                            <p:tav tm="100000">
                                              <p:val>
                                                <p:strVal val="#ppt_w"/>
                                              </p:val>
                                            </p:tav>
                                          </p:tavLst>
                                        </p:anim>
                                        <p:anim calcmode="lin" valueType="num">
                                          <p:cBhvr>
                                            <p:cTn id="8" dur="2250" fill="hold"/>
                                            <p:tgtEl>
                                              <p:spTgt spid="4"/>
                                            </p:tgtEl>
                                            <p:attrNameLst>
                                              <p:attrName>ppt_h</p:attrName>
                                            </p:attrNameLst>
                                          </p:cBhvr>
                                          <p:tavLst>
                                            <p:tav tm="0">
                                              <p:val>
                                                <p:strVal val="(6*min(max(#ppt_w*#ppt_h,.3),1)-7.4)/-.7*#ppt_h"/>
                                              </p:val>
                                            </p:tav>
                                            <p:tav tm="100000">
                                              <p:val>
                                                <p:strVal val="#ppt_h"/>
                                              </p:val>
                                            </p:tav>
                                          </p:tavLst>
                                        </p:anim>
                                        <p:anim calcmode="lin" valueType="num">
                                          <p:cBhvr>
                                            <p:cTn id="9" dur="2250" fill="hold"/>
                                            <p:tgtEl>
                                              <p:spTgt spid="4"/>
                                            </p:tgtEl>
                                            <p:attrNameLst>
                                              <p:attrName>ppt_x</p:attrName>
                                            </p:attrNameLst>
                                          </p:cBhvr>
                                          <p:tavLst>
                                            <p:tav tm="0">
                                              <p:val>
                                                <p:fltVal val="0.5"/>
                                              </p:val>
                                            </p:tav>
                                            <p:tav tm="100000">
                                              <p:val>
                                                <p:strVal val="#ppt_x"/>
                                              </p:val>
                                            </p:tav>
                                          </p:tavLst>
                                        </p:anim>
                                        <p:anim calcmode="lin" valueType="num">
                                          <p:cBhvr>
                                            <p:cTn id="10" dur="225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150"/>
                                </p:stCondLst>
                                <p:childTnLst>
                                  <p:par>
                                    <p:cTn id="12" presetID="24" presetClass="emph" presetSubtype="0" fill="hold" grpId="1" nodeType="afterEffect">
                                      <p:stCondLst>
                                        <p:cond delay="150"/>
                                      </p:stCondLst>
                                      <p:iterate type="lt">
                                        <p:tmPct val="0"/>
                                      </p:iterate>
                                      <p:childTnLst>
                                        <p:animClr clrSpc="hsl" dir="cw">
                                          <p:cBhvr override="childStyle">
                                            <p:cTn id="13" dur="500" fill="hold"/>
                                            <p:tgtEl>
                                              <p:spTgt spid="4"/>
                                            </p:tgtEl>
                                            <p:attrNameLst>
                                              <p:attrName>style.color</p:attrName>
                                            </p:attrNameLst>
                                          </p:cBhvr>
                                          <p:by>
                                            <p:hsl h="0" s="-12549" l="-25098"/>
                                          </p:by>
                                        </p:animClr>
                                        <p:animClr clrSpc="hsl" dir="cw">
                                          <p:cBhvr>
                                            <p:cTn id="14" dur="500" fill="hold"/>
                                            <p:tgtEl>
                                              <p:spTgt spid="4"/>
                                            </p:tgtEl>
                                            <p:attrNameLst>
                                              <p:attrName>fillcolor</p:attrName>
                                            </p:attrNameLst>
                                          </p:cBhvr>
                                          <p:by>
                                            <p:hsl h="0" s="-12549" l="-25098"/>
                                          </p:by>
                                        </p:animClr>
                                        <p:animClr clrSpc="hsl" dir="cw">
                                          <p:cBhvr>
                                            <p:cTn id="15" dur="500" fill="hold"/>
                                            <p:tgtEl>
                                              <p:spTgt spid="4"/>
                                            </p:tgtEl>
                                            <p:attrNameLst>
                                              <p:attrName>stroke.color</p:attrName>
                                            </p:attrNameLst>
                                          </p:cBhvr>
                                          <p:by>
                                            <p:hsl h="0" s="-12549" l="-25098"/>
                                          </p:by>
                                        </p:animClr>
                                        <p:set>
                                          <p:cBhvr>
                                            <p:cTn id="16" dur="500" fill="hold"/>
                                            <p:tgtEl>
                                              <p:spTgt spid="4"/>
                                            </p:tgtEl>
                                            <p:attrNameLst>
                                              <p:attrName>fill.type</p:attrName>
                                            </p:attrNameLst>
                                          </p:cBhvr>
                                          <p:to>
                                            <p:strVal val="solid"/>
                                          </p:to>
                                        </p:set>
                                      </p:childTnLst>
                                    </p:cTn>
                                  </p:par>
                                </p:childTnLst>
                              </p:cTn>
                            </p:par>
                            <p:par>
                              <p:cTn id="17" fill="hold">
                                <p:stCondLst>
                                  <p:cond delay="3800"/>
                                </p:stCondLst>
                                <p:childTnLst>
                                  <p:par>
                                    <p:cTn id="18" presetID="6" presetClass="emph" presetSubtype="0" accel="24000" fill="hold" grpId="2" nodeType="afterEffect">
                                      <p:stCondLst>
                                        <p:cond delay="0"/>
                                      </p:stCondLst>
                                      <p:iterate type="lt">
                                        <p:tmPct val="0"/>
                                      </p:iterate>
                                      <p:childTnLst>
                                        <p:animScale>
                                          <p:cBhvr>
                                            <p:cTn id="19" dur="2000" fill="hold"/>
                                            <p:tgtEl>
                                              <p:spTgt spid="4"/>
                                            </p:tgtEl>
                                          </p:cBhvr>
                                          <p:by x="110000" y="110000"/>
                                        </p:animScale>
                                      </p:childTnLst>
                                    </p:cTn>
                                  </p:par>
                                  <p:par>
                                    <p:cTn id="20" presetID="6" presetClass="emph" presetSubtype="0" accel="22000" decel="22000" fill="hold" grpId="0" nodeType="withEffect">
                                      <p:stCondLst>
                                        <p:cond delay="0"/>
                                      </p:stCondLst>
                                      <p:childTnLst>
                                        <p:animScale>
                                          <p:cBhvr>
                                            <p:cTn id="21" dur="2000" fill="hold"/>
                                            <p:tgtEl>
                                              <p:spTgt spid="2"/>
                                            </p:tgtEl>
                                          </p:cBhvr>
                                          <p:by x="115000" y="115000"/>
                                        </p:animScale>
                                      </p:childTnLst>
                                    </p:cTn>
                                  </p:par>
                                </p:childTnLst>
                              </p:cTn>
                            </p:par>
                            <p:par>
                              <p:cTn id="22" fill="hold">
                                <p:stCondLst>
                                  <p:cond delay="58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63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childTnLst>
                                    </p:cTn>
                                  </p:par>
                                </p:childTnLst>
                              </p:cTn>
                            </p:par>
                            <p:par>
                              <p:cTn id="30" fill="hold">
                                <p:stCondLst>
                                  <p:cond delay="7400"/>
                                </p:stCondLst>
                                <p:childTnLst>
                                  <p:par>
                                    <p:cTn id="31" presetID="26" presetClass="emph" presetSubtype="0" repeatCount="2000" fill="hold" grpId="1" nodeType="afterEffect">
                                      <p:stCondLst>
                                        <p:cond delay="0"/>
                                      </p:stCondLst>
                                      <p:iterate type="lt">
                                        <p:tmPct val="0"/>
                                      </p:iterate>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childTnLst>
                              </p:cTn>
                            </p:par>
                            <p:par>
                              <p:cTn id="34" fill="hold">
                                <p:stCondLst>
                                  <p:cond delay="8400"/>
                                </p:stCondLst>
                                <p:childTnLst>
                                  <p:par>
                                    <p:cTn id="35" presetID="16" presetClass="exit" presetSubtype="21" fill="hold" grpId="2" nodeType="afterEffect">
                                      <p:stCondLst>
                                        <p:cond delay="750"/>
                                      </p:stCondLst>
                                      <p:iterate type="lt">
                                        <p:tmPct val="0"/>
                                      </p:iterate>
                                      <p:childTnLst>
                                        <p:animEffect transition="out" filter="barn(inVertical)">
                                          <p:cBhvr>
                                            <p:cTn id="36" dur="1500"/>
                                            <p:tgtEl>
                                              <p:spTgt spid="6"/>
                                            </p:tgtEl>
                                          </p:cBhvr>
                                        </p:animEffect>
                                        <p:set>
                                          <p:cBhvr>
                                            <p:cTn id="3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P spid="5" grpId="0"/>
          <p:bldP spid="6" grpId="0"/>
          <p:bldP spid="6" grpId="1"/>
          <p:bldP spid="6" grpId="2"/>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6" name="TextBox 5"/>
          <p:cNvSpPr txBox="1"/>
          <p:nvPr/>
        </p:nvSpPr>
        <p:spPr>
          <a:xfrm>
            <a:off x="4724400" y="5435025"/>
            <a:ext cx="32004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a:solidFill>
                  <a:prstClr val="white"/>
                </a:solidFill>
              </a:rPr>
              <a:t>SPIRITUAL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638800" y="1828800"/>
            <a:ext cx="1295400" cy="3505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1" name="Rectangle 10"/>
          <p:cNvSpPr/>
          <p:nvPr/>
        </p:nvSpPr>
        <p:spPr>
          <a:xfrm>
            <a:off x="6629400" y="1981200"/>
            <a:ext cx="2514600" cy="3416320"/>
          </a:xfrm>
          <a:prstGeom prst="rect">
            <a:avLst/>
          </a:prstGeom>
        </p:spPr>
        <p:txBody>
          <a:bodyPr wrap="square">
            <a:spAutoFit/>
          </a:bodyPr>
          <a:lstStyle/>
          <a:p>
            <a:pPr algn="ctr"/>
            <a:r>
              <a:rPr lang="en-US" b="1" spc="-80" dirty="0">
                <a:solidFill>
                  <a:prstClr val="black"/>
                </a:solidFill>
              </a:rPr>
              <a:t>“So He humbled you, allowed you to hunger, and fed you with manna which you did not know nor did your fathers know, that He might make you know that man shall not live by bread alone; but man lives by every word that proceeds from the mouth of the LORD” (Deut. 8:3)</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Tree>
    <p:extLst>
      <p:ext uri="{BB962C8B-B14F-4D97-AF65-F5344CB8AC3E}">
        <p14:creationId xmlns:p14="http://schemas.microsoft.com/office/powerpoint/2010/main" val="293461658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6" name="TextBox 5"/>
          <p:cNvSpPr txBox="1"/>
          <p:nvPr/>
        </p:nvSpPr>
        <p:spPr>
          <a:xfrm>
            <a:off x="4724400" y="5435025"/>
            <a:ext cx="32004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a:solidFill>
                  <a:prstClr val="white"/>
                </a:solidFill>
              </a:rPr>
              <a:t>SPIRITUAL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638800" y="1828800"/>
            <a:ext cx="1295400" cy="3505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1" name="Rectangle 10"/>
          <p:cNvSpPr/>
          <p:nvPr/>
        </p:nvSpPr>
        <p:spPr>
          <a:xfrm>
            <a:off x="6629400" y="1981200"/>
            <a:ext cx="2362200" cy="2585323"/>
          </a:xfrm>
          <a:prstGeom prst="rect">
            <a:avLst/>
          </a:prstGeom>
        </p:spPr>
        <p:txBody>
          <a:bodyPr wrap="square">
            <a:spAutoFit/>
          </a:bodyPr>
          <a:lstStyle/>
          <a:p>
            <a:pPr algn="ctr"/>
            <a:r>
              <a:rPr lang="en-US" b="1" dirty="0">
                <a:solidFill>
                  <a:prstClr val="black"/>
                </a:solidFill>
              </a:rPr>
              <a:t>“Incline your ear, and come to Me. Hear, and your soul shall live; And I will make an everlasting covenant with you—The sure mercies of David” </a:t>
            </a:r>
            <a:br>
              <a:rPr lang="en-US" b="1" dirty="0">
                <a:solidFill>
                  <a:prstClr val="black"/>
                </a:solidFill>
              </a:rPr>
            </a:br>
            <a:r>
              <a:rPr lang="en-US" b="1" dirty="0">
                <a:solidFill>
                  <a:prstClr val="black"/>
                </a:solidFill>
              </a:rPr>
              <a:t>(Is. 55:3)</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Tree>
    <p:extLst>
      <p:ext uri="{BB962C8B-B14F-4D97-AF65-F5344CB8AC3E}">
        <p14:creationId xmlns:p14="http://schemas.microsoft.com/office/powerpoint/2010/main" val="221730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6" name="TextBox 5"/>
          <p:cNvSpPr txBox="1"/>
          <p:nvPr/>
        </p:nvSpPr>
        <p:spPr>
          <a:xfrm>
            <a:off x="4724400" y="5435025"/>
            <a:ext cx="32004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a:solidFill>
                  <a:prstClr val="white"/>
                </a:solidFill>
              </a:rPr>
              <a:t>SPIRITUAL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638800" y="1828800"/>
            <a:ext cx="1295400" cy="3505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1" name="Rectangle 10"/>
          <p:cNvSpPr/>
          <p:nvPr/>
        </p:nvSpPr>
        <p:spPr>
          <a:xfrm>
            <a:off x="6629400" y="1981200"/>
            <a:ext cx="2362200" cy="1477328"/>
          </a:xfrm>
          <a:prstGeom prst="rect">
            <a:avLst/>
          </a:prstGeom>
        </p:spPr>
        <p:txBody>
          <a:bodyPr wrap="square">
            <a:spAutoFit/>
          </a:bodyPr>
          <a:lstStyle/>
          <a:p>
            <a:pPr algn="ctr"/>
            <a:r>
              <a:rPr lang="en-US" b="1" dirty="0">
                <a:solidFill>
                  <a:prstClr val="black"/>
                </a:solidFill>
              </a:rPr>
              <a:t>“You are already clean because of the word which I have spoken to you” </a:t>
            </a:r>
            <a:br>
              <a:rPr lang="en-US" b="1" dirty="0">
                <a:solidFill>
                  <a:prstClr val="black"/>
                </a:solidFill>
              </a:rPr>
            </a:br>
            <a:r>
              <a:rPr lang="en-US" b="1" dirty="0">
                <a:solidFill>
                  <a:prstClr val="black"/>
                </a:solidFill>
              </a:rPr>
              <a:t>(Jn. 15:3)</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Tree>
    <p:extLst>
      <p:ext uri="{BB962C8B-B14F-4D97-AF65-F5344CB8AC3E}">
        <p14:creationId xmlns:p14="http://schemas.microsoft.com/office/powerpoint/2010/main" val="407328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6" name="TextBox 5"/>
          <p:cNvSpPr txBox="1"/>
          <p:nvPr/>
        </p:nvSpPr>
        <p:spPr>
          <a:xfrm>
            <a:off x="4724400" y="5435025"/>
            <a:ext cx="32004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a:solidFill>
                  <a:prstClr val="white"/>
                </a:solidFill>
              </a:rPr>
              <a:t>SPIRITUAL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638800" y="1828800"/>
            <a:ext cx="1295400" cy="3505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1" name="Rectangle 10"/>
          <p:cNvSpPr/>
          <p:nvPr/>
        </p:nvSpPr>
        <p:spPr>
          <a:xfrm>
            <a:off x="6629400" y="1981200"/>
            <a:ext cx="2362200" cy="2031325"/>
          </a:xfrm>
          <a:prstGeom prst="rect">
            <a:avLst/>
          </a:prstGeom>
        </p:spPr>
        <p:txBody>
          <a:bodyPr wrap="square">
            <a:spAutoFit/>
          </a:bodyPr>
          <a:lstStyle/>
          <a:p>
            <a:pPr algn="ctr"/>
            <a:r>
              <a:rPr lang="en-US" b="1" dirty="0">
                <a:solidFill>
                  <a:prstClr val="black"/>
                </a:solidFill>
              </a:rPr>
              <a:t>“It is the Spirit who gives life; the flesh profits nothing. The words that I speak to you are spirit, and they are life” </a:t>
            </a:r>
            <a:br>
              <a:rPr lang="en-US" b="1" dirty="0">
                <a:solidFill>
                  <a:prstClr val="black"/>
                </a:solidFill>
              </a:rPr>
            </a:br>
            <a:r>
              <a:rPr lang="en-US" b="1" dirty="0">
                <a:solidFill>
                  <a:prstClr val="black"/>
                </a:solidFill>
              </a:rPr>
              <a:t>(Jn. 6:63)</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Tree>
    <p:extLst>
      <p:ext uri="{BB962C8B-B14F-4D97-AF65-F5344CB8AC3E}">
        <p14:creationId xmlns:p14="http://schemas.microsoft.com/office/powerpoint/2010/main" val="147182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6" name="TextBox 5"/>
          <p:cNvSpPr txBox="1"/>
          <p:nvPr/>
        </p:nvSpPr>
        <p:spPr>
          <a:xfrm>
            <a:off x="4724400" y="5435025"/>
            <a:ext cx="32004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a:solidFill>
                  <a:prstClr val="white"/>
                </a:solidFill>
              </a:rPr>
              <a:t>SPIRITUAL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638800" y="1828800"/>
            <a:ext cx="1295400" cy="3505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1" name="Rectangle 10"/>
          <p:cNvSpPr/>
          <p:nvPr/>
        </p:nvSpPr>
        <p:spPr>
          <a:xfrm>
            <a:off x="6629400" y="2485072"/>
            <a:ext cx="1905000" cy="1200329"/>
          </a:xfrm>
          <a:prstGeom prst="rect">
            <a:avLst/>
          </a:prstGeom>
        </p:spPr>
        <p:txBody>
          <a:bodyPr wrap="square">
            <a:spAutoFit/>
          </a:bodyPr>
          <a:lstStyle/>
          <a:p>
            <a:r>
              <a:rPr lang="en-US" b="1" dirty="0">
                <a:solidFill>
                  <a:prstClr val="black"/>
                </a:solidFill>
              </a:rPr>
              <a:t>Deuteronomy 8:3</a:t>
            </a:r>
          </a:p>
          <a:p>
            <a:r>
              <a:rPr lang="en-US" b="1" dirty="0">
                <a:solidFill>
                  <a:prstClr val="black"/>
                </a:solidFill>
              </a:rPr>
              <a:t>Isaiah 55:3</a:t>
            </a:r>
          </a:p>
          <a:p>
            <a:r>
              <a:rPr lang="en-US" b="1" dirty="0">
                <a:solidFill>
                  <a:prstClr val="black"/>
                </a:solidFill>
              </a:rPr>
              <a:t>John 15:3</a:t>
            </a:r>
          </a:p>
          <a:p>
            <a:r>
              <a:rPr lang="en-US" b="1" dirty="0">
                <a:solidFill>
                  <a:prstClr val="black"/>
                </a:solidFill>
              </a:rPr>
              <a:t>John 6:63</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
        <p:nvSpPr>
          <p:cNvPr id="14" name="Rectangle 13"/>
          <p:cNvSpPr/>
          <p:nvPr/>
        </p:nvSpPr>
        <p:spPr>
          <a:xfrm>
            <a:off x="53340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James 1:18</a:t>
            </a:r>
          </a:p>
        </p:txBody>
      </p:sp>
      <p:sp>
        <p:nvSpPr>
          <p:cNvPr id="15" name="Rectangle 14"/>
          <p:cNvSpPr/>
          <p:nvPr/>
        </p:nvSpPr>
        <p:spPr>
          <a:xfrm>
            <a:off x="304800" y="2514600"/>
            <a:ext cx="1905000" cy="923330"/>
          </a:xfrm>
          <a:prstGeom prst="rect">
            <a:avLst/>
          </a:prstGeom>
        </p:spPr>
        <p:txBody>
          <a:bodyPr wrap="square">
            <a:spAutoFit/>
          </a:bodyPr>
          <a:lstStyle/>
          <a:p>
            <a:r>
              <a:rPr lang="en-US" b="1" dirty="0">
                <a:solidFill>
                  <a:prstClr val="black"/>
                </a:solidFill>
              </a:rPr>
              <a:t>Genesis 2:7</a:t>
            </a:r>
          </a:p>
          <a:p>
            <a:r>
              <a:rPr lang="en-US" b="1" dirty="0">
                <a:solidFill>
                  <a:prstClr val="black"/>
                </a:solidFill>
              </a:rPr>
              <a:t>Psalm 33:9</a:t>
            </a:r>
          </a:p>
          <a:p>
            <a:r>
              <a:rPr lang="en-US" b="1" dirty="0">
                <a:solidFill>
                  <a:prstClr val="black"/>
                </a:solidFill>
              </a:rPr>
              <a:t>Acts 17:25</a:t>
            </a:r>
          </a:p>
        </p:txBody>
      </p:sp>
    </p:spTree>
    <p:extLst>
      <p:ext uri="{BB962C8B-B14F-4D97-AF65-F5344CB8AC3E}">
        <p14:creationId xmlns:p14="http://schemas.microsoft.com/office/powerpoint/2010/main" val="320753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799" cy="5188634"/>
          </a:xfrm>
        </p:spPr>
        <p:txBody>
          <a:bodyPr>
            <a:noAutofit/>
          </a:bodyPr>
          <a:lstStyle/>
          <a:p>
            <a:r>
              <a:rPr sz="2800" spc="-50" smtClean="0"/>
              <a:t>Is it not unreasonable to believe that  from “nothing” came “something” and from “lifeless matter” came “living matter?” When would “nothing” produce “something?” Can you imagine how out of “nothing” came “lifeless matter” which then somehow produced “reason?” Yet for “lifeless matter” to produce “rational matter” it would have had to intelligently reason to make “reason.”</a:t>
            </a:r>
            <a:br>
              <a:rPr sz="2800" spc="-50" smtClean="0"/>
            </a:br>
            <a:r>
              <a:rPr sz="2800" spc="-50" smtClean="0"/>
              <a:t> </a:t>
            </a:r>
            <a:br>
              <a:rPr sz="2800" spc="-50" smtClean="0"/>
            </a:br>
            <a:r>
              <a:rPr sz="2800" spc="-50" smtClean="0"/>
              <a:t> But then “nothing” would have had to reason to produce “something” in the first place. . .so “intelligent reason” must be older than all matter! Yet degenerate unintelligent reasoning exists today by unbelievers who believe that something came from nothing and that intelligence evolved from non-intelligent matter.</a:t>
            </a:r>
            <a:endParaRPr lang="en-US" sz="2800" spc="-50" dirty="0"/>
          </a:p>
        </p:txBody>
      </p:sp>
      <p:sp>
        <p:nvSpPr>
          <p:cNvPr id="3" name="Text Placeholder 2"/>
          <p:cNvSpPr>
            <a:spLocks noGrp="1"/>
          </p:cNvSpPr>
          <p:nvPr>
            <p:ph type="body" idx="1"/>
          </p:nvPr>
        </p:nvSpPr>
        <p:spPr>
          <a:xfrm>
            <a:off x="722313" y="-90268"/>
            <a:ext cx="7772400" cy="547468"/>
          </a:xfrm>
        </p:spPr>
        <p:txBody>
          <a:bodyPr/>
          <a:lstStyle/>
          <a:p>
            <a:r>
              <a:rPr smtClean="0"/>
              <a:t>My Thought</a:t>
            </a:r>
            <a:r>
              <a:rPr lang="en-US" dirty="0" smtClean="0"/>
              <a:t>…</a:t>
            </a:r>
            <a:endParaRPr lang="en-US" dirty="0"/>
          </a:p>
        </p:txBody>
      </p:sp>
    </p:spTree>
    <p:extLst>
      <p:ext uri="{BB962C8B-B14F-4D97-AF65-F5344CB8AC3E}">
        <p14:creationId xmlns:p14="http://schemas.microsoft.com/office/powerpoint/2010/main" val="753719508"/>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0" y="2514600"/>
            <a:ext cx="3657600" cy="1815882"/>
          </a:xfrm>
          <a:prstGeom prst="rect">
            <a:avLst/>
          </a:prstGeom>
          <a:noFill/>
        </p:spPr>
        <p:txBody>
          <a:bodyPr wrap="square" rtlCol="0">
            <a:spAutoFit/>
          </a:bodyPr>
          <a:lstStyle/>
          <a:p>
            <a:r>
              <a:rPr lang="en-US" sz="2800" dirty="0">
                <a:solidFill>
                  <a:prstClr val="black"/>
                </a:solidFill>
              </a:rPr>
              <a:t>“For every house is built by someone, but He who built all things is God” (Heb. 3:4)</a:t>
            </a:r>
          </a:p>
        </p:txBody>
      </p:sp>
      <p:pic>
        <p:nvPicPr>
          <p:cNvPr id="6" name="Picture 2" descr="http://downloads.clipart.com/19898340.png?t=1217040842&amp;h=90021d208f2b995608c72639beb1379b&amp;u=stevenjwallace"/>
          <p:cNvPicPr>
            <a:picLocks noChangeAspect="1" noChangeArrowheads="1"/>
          </p:cNvPicPr>
          <p:nvPr/>
        </p:nvPicPr>
        <p:blipFill>
          <a:blip r:embed="rId3"/>
          <a:srcRect/>
          <a:stretch>
            <a:fillRect/>
          </a:stretch>
        </p:blipFill>
        <p:spPr bwMode="auto">
          <a:xfrm>
            <a:off x="5410200" y="76200"/>
            <a:ext cx="2819400" cy="2351646"/>
          </a:xfrm>
          <a:prstGeom prst="rect">
            <a:avLst/>
          </a:prstGeom>
          <a:noFill/>
        </p:spPr>
      </p:pic>
      <p:pic>
        <p:nvPicPr>
          <p:cNvPr id="7" name="Picture 4" descr="http://downloads.clipart.com/7233791.jpg?t=1217041156&amp;h=937c7229e9029c6340d6945ba6a22140&amp;u=stevenjwallace"/>
          <p:cNvPicPr>
            <a:picLocks noChangeAspect="1" noChangeArrowheads="1"/>
          </p:cNvPicPr>
          <p:nvPr/>
        </p:nvPicPr>
        <p:blipFill>
          <a:blip r:embed="rId4" cstate="print"/>
          <a:srcRect/>
          <a:stretch>
            <a:fillRect/>
          </a:stretch>
        </p:blipFill>
        <p:spPr bwMode="auto">
          <a:xfrm>
            <a:off x="5562600" y="4037440"/>
            <a:ext cx="3048000" cy="2287160"/>
          </a:xfrm>
          <a:prstGeom prst="ellipse">
            <a:avLst/>
          </a:prstGeom>
          <a:ln>
            <a:noFill/>
          </a:ln>
          <a:effectLst>
            <a:softEdge rad="112500"/>
          </a:effectLst>
        </p:spPr>
      </p:pic>
      <p:cxnSp>
        <p:nvCxnSpPr>
          <p:cNvPr id="8" name="Straight Connector 7"/>
          <p:cNvCxnSpPr/>
          <p:nvPr/>
        </p:nvCxnSpPr>
        <p:spPr>
          <a:xfrm rot="5400000">
            <a:off x="2780506" y="3771900"/>
            <a:ext cx="48006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81000" y="228600"/>
            <a:ext cx="39396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solidFill>
                  <a:prstClr val="white"/>
                </a:solidFill>
              </a:rPr>
              <a:t>The Bible’s Intelligent Argument for God</a:t>
            </a:r>
          </a:p>
        </p:txBody>
      </p:sp>
      <p:sp>
        <p:nvSpPr>
          <p:cNvPr id="10" name="TextBox 9"/>
          <p:cNvSpPr txBox="1"/>
          <p:nvPr/>
        </p:nvSpPr>
        <p:spPr>
          <a:xfrm>
            <a:off x="457200" y="914400"/>
            <a:ext cx="457200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r>
              <a:rPr lang="en-US" sz="2000" b="1" dirty="0">
                <a:solidFill>
                  <a:prstClr val="black"/>
                </a:solidFill>
              </a:rPr>
              <a:t>1a. Every house is built by “someone” (Heb. 3:4)</a:t>
            </a:r>
          </a:p>
          <a:p>
            <a:pPr marL="800100" lvl="1" indent="-342900"/>
            <a:r>
              <a:rPr lang="en-US" sz="2000" b="1" dirty="0">
                <a:solidFill>
                  <a:prstClr val="black"/>
                </a:solidFill>
              </a:rPr>
              <a:t>1b. Every house is built through “intelligence” (Pr. 24:3)</a:t>
            </a:r>
          </a:p>
          <a:p>
            <a:pPr marL="342900" indent="-342900"/>
            <a:r>
              <a:rPr lang="en-US" sz="2000" b="1" dirty="0">
                <a:solidFill>
                  <a:prstClr val="black"/>
                </a:solidFill>
              </a:rPr>
              <a:t>THEREFORE:</a:t>
            </a:r>
          </a:p>
          <a:p>
            <a:pPr marL="342900" indent="-342900">
              <a:buFont typeface="Arial" pitchFamily="34" charset="0"/>
              <a:buChar char="•"/>
            </a:pPr>
            <a:r>
              <a:rPr lang="en-US" sz="2000" b="1" dirty="0">
                <a:solidFill>
                  <a:prstClr val="black"/>
                </a:solidFill>
              </a:rPr>
              <a:t>Every house that is built is preceded by “someone intelligent”</a:t>
            </a:r>
          </a:p>
          <a:p>
            <a:pPr marL="342900" indent="-342900">
              <a:buFont typeface="Arial" pitchFamily="34" charset="0"/>
              <a:buChar char="•"/>
            </a:pPr>
            <a:r>
              <a:rPr lang="en-US" sz="2000" b="1" dirty="0">
                <a:solidFill>
                  <a:prstClr val="black"/>
                </a:solidFill>
              </a:rPr>
              <a:t>Every builder of a house has more honor than the house (Heb. 3:3)</a:t>
            </a:r>
          </a:p>
        </p:txBody>
      </p:sp>
      <p:sp>
        <p:nvSpPr>
          <p:cNvPr id="11" name="TextBox 10"/>
          <p:cNvSpPr txBox="1"/>
          <p:nvPr/>
        </p:nvSpPr>
        <p:spPr>
          <a:xfrm>
            <a:off x="457200" y="3967877"/>
            <a:ext cx="45720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r>
              <a:rPr lang="en-US" sz="2000" b="1" dirty="0">
                <a:solidFill>
                  <a:prstClr val="black"/>
                </a:solidFill>
              </a:rPr>
              <a:t>2a. All things are built by God (Heb. 3:4)</a:t>
            </a:r>
          </a:p>
          <a:p>
            <a:pPr marL="800100" lvl="1" indent="-342900"/>
            <a:r>
              <a:rPr lang="en-US" sz="2000" b="1" dirty="0">
                <a:solidFill>
                  <a:prstClr val="black"/>
                </a:solidFill>
              </a:rPr>
              <a:t>2b. All things must be built through intelligence (Rev. 4:11)</a:t>
            </a:r>
          </a:p>
          <a:p>
            <a:r>
              <a:rPr lang="en-US" sz="2000" b="1" dirty="0">
                <a:solidFill>
                  <a:prstClr val="black"/>
                </a:solidFill>
              </a:rPr>
              <a:t>THEREFORE:</a:t>
            </a:r>
          </a:p>
          <a:p>
            <a:pPr marL="342900" indent="-342900">
              <a:buFont typeface="Arial" pitchFamily="34" charset="0"/>
              <a:buChar char="•"/>
            </a:pPr>
            <a:r>
              <a:rPr lang="en-US" sz="2000" b="1" dirty="0">
                <a:solidFill>
                  <a:prstClr val="black"/>
                </a:solidFill>
              </a:rPr>
              <a:t>All things “built” (created) are preceded by “Someone Intelligent” (Is. 40:28; Ps. 147:5)</a:t>
            </a:r>
          </a:p>
          <a:p>
            <a:pPr marL="342900" indent="-342900">
              <a:buFont typeface="Arial" pitchFamily="34" charset="0"/>
              <a:buChar char="•"/>
            </a:pPr>
            <a:r>
              <a:rPr lang="en-US" sz="2000" b="1" dirty="0">
                <a:solidFill>
                  <a:prstClr val="black"/>
                </a:solidFill>
              </a:rPr>
              <a:t>God has more honor than all things built (Rev. 4:11)</a:t>
            </a:r>
          </a:p>
        </p:txBody>
      </p:sp>
      <p:sp>
        <p:nvSpPr>
          <p:cNvPr id="12" name="Rectangle 11"/>
          <p:cNvSpPr/>
          <p:nvPr/>
        </p:nvSpPr>
        <p:spPr>
          <a:xfrm>
            <a:off x="5257800" y="5867400"/>
            <a:ext cx="3810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a:solidFill>
                  <a:prstClr val="white"/>
                </a:solidFill>
              </a:rPr>
              <a:t>“Great is our Lord, and mighty in power; His understanding is infinite” (Psalm 147:5)</a:t>
            </a:r>
          </a:p>
        </p:txBody>
      </p:sp>
    </p:spTree>
    <p:extLst>
      <p:ext uri="{BB962C8B-B14F-4D97-AF65-F5344CB8AC3E}">
        <p14:creationId xmlns:p14="http://schemas.microsoft.com/office/powerpoint/2010/main" val="39190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43400" y="4343400"/>
            <a:ext cx="3270317"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57200" y="2932093"/>
            <a:ext cx="1686680" cy="954107"/>
          </a:xfrm>
          <a:prstGeom prst="rect">
            <a:avLst/>
          </a:prstGeom>
          <a:noFill/>
        </p:spPr>
        <p:txBody>
          <a:bodyPr wrap="none" rtlCol="0">
            <a:spAutoFit/>
          </a:bodyPr>
          <a:lstStyle/>
          <a:p>
            <a:r>
              <a:rPr lang="en-US" sz="2800" dirty="0">
                <a:solidFill>
                  <a:srgbClr val="AF8B1E">
                    <a:lumMod val="75000"/>
                  </a:srgbClr>
                </a:solidFill>
              </a:rPr>
              <a:t>Uncaused</a:t>
            </a:r>
            <a:br>
              <a:rPr lang="en-US" sz="2800" dirty="0">
                <a:solidFill>
                  <a:srgbClr val="AF8B1E">
                    <a:lumMod val="75000"/>
                  </a:srgbClr>
                </a:solidFill>
              </a:rPr>
            </a:br>
            <a:r>
              <a:rPr lang="en-US" sz="2800" dirty="0">
                <a:solidFill>
                  <a:srgbClr val="AF8B1E">
                    <a:lumMod val="75000"/>
                  </a:srgbClr>
                </a:solidFill>
              </a:rPr>
              <a:t>(chance)</a:t>
            </a:r>
          </a:p>
        </p:txBody>
      </p:sp>
      <p:sp>
        <p:nvSpPr>
          <p:cNvPr id="7" name="TextBox 6"/>
          <p:cNvSpPr txBox="1"/>
          <p:nvPr/>
        </p:nvSpPr>
        <p:spPr>
          <a:xfrm>
            <a:off x="5287429" y="3048000"/>
            <a:ext cx="1396536" cy="707886"/>
          </a:xfrm>
          <a:prstGeom prst="rect">
            <a:avLst/>
          </a:prstGeom>
          <a:noFill/>
        </p:spPr>
        <p:txBody>
          <a:bodyPr wrap="none" rtlCol="0">
            <a:spAutoFit/>
          </a:bodyPr>
          <a:lstStyle/>
          <a:p>
            <a:r>
              <a:rPr lang="en-US" sz="4000" i="1" dirty="0">
                <a:solidFill>
                  <a:srgbClr val="17517A">
                    <a:lumMod val="75000"/>
                  </a:srgbClr>
                </a:solidFill>
                <a:latin typeface="Adobe Garamond Pro" pitchFamily="18" charset="0"/>
              </a:rPr>
              <a:t>caused</a:t>
            </a:r>
            <a:endParaRPr lang="en-US" sz="3200" i="1" dirty="0">
              <a:solidFill>
                <a:srgbClr val="17517A">
                  <a:lumMod val="75000"/>
                </a:srgbClr>
              </a:solidFill>
              <a:latin typeface="Adobe Garamond Pro" pitchFamily="18" charset="0"/>
            </a:endParaRPr>
          </a:p>
        </p:txBody>
      </p:sp>
      <p:cxnSp>
        <p:nvCxnSpPr>
          <p:cNvPr id="9" name="Straight Connector 8"/>
          <p:cNvCxnSpPr/>
          <p:nvPr/>
        </p:nvCxnSpPr>
        <p:spPr>
          <a:xfrm rot="5400000">
            <a:off x="5709615" y="40005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709615" y="278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28600"/>
            <a:ext cx="3557384" cy="954107"/>
          </a:xfrm>
          <a:prstGeom prst="rect">
            <a:avLst/>
          </a:prstGeom>
          <a:noFill/>
        </p:spPr>
        <p:txBody>
          <a:bodyPr wrap="none" rtlCol="0">
            <a:spAutoFit/>
          </a:bodyPr>
          <a:lstStyle/>
          <a:p>
            <a:r>
              <a:rPr lang="en-US" sz="2800" dirty="0">
                <a:solidFill>
                  <a:srgbClr val="AF8B1E">
                    <a:lumMod val="75000"/>
                  </a:srgbClr>
                </a:solidFill>
              </a:rPr>
              <a:t>Impersonal</a:t>
            </a:r>
            <a:br>
              <a:rPr lang="en-US" sz="2800" dirty="0">
                <a:solidFill>
                  <a:srgbClr val="AF8B1E">
                    <a:lumMod val="75000"/>
                  </a:srgbClr>
                </a:solidFill>
              </a:rPr>
            </a:br>
            <a:r>
              <a:rPr lang="en-US" sz="2800" dirty="0">
                <a:solidFill>
                  <a:srgbClr val="AF8B1E">
                    <a:lumMod val="75000"/>
                  </a:srgbClr>
                </a:solidFill>
              </a:rPr>
              <a:t>(a non-personal force)</a:t>
            </a:r>
          </a:p>
        </p:txBody>
      </p:sp>
      <p:cxnSp>
        <p:nvCxnSpPr>
          <p:cNvPr id="13" name="Straight Connector 12"/>
          <p:cNvCxnSpPr>
            <a:stCxn id="11" idx="3"/>
            <a:endCxn id="14" idx="1"/>
          </p:cNvCxnSpPr>
          <p:nvPr/>
        </p:nvCxnSpPr>
        <p:spPr>
          <a:xfrm flipV="1">
            <a:off x="4014584" y="704311"/>
            <a:ext cx="1097099" cy="134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1683" y="350368"/>
            <a:ext cx="1720343" cy="707886"/>
          </a:xfrm>
          <a:prstGeom prst="rect">
            <a:avLst/>
          </a:prstGeom>
          <a:noFill/>
        </p:spPr>
        <p:txBody>
          <a:bodyPr wrap="none" rtlCol="0">
            <a:spAutoFit/>
          </a:bodyPr>
          <a:lstStyle/>
          <a:p>
            <a:r>
              <a:rPr lang="en-US" sz="4000" i="1" dirty="0">
                <a:solidFill>
                  <a:srgbClr val="17517A">
                    <a:lumMod val="75000"/>
                  </a:srgbClr>
                </a:solidFill>
                <a:latin typeface="Adobe Garamond Pro" pitchFamily="18" charset="0"/>
              </a:rPr>
              <a:t>personal</a:t>
            </a:r>
            <a:endParaRPr lang="en-US" sz="3200" i="1" dirty="0">
              <a:solidFill>
                <a:srgbClr val="17517A">
                  <a:lumMod val="75000"/>
                </a:srgbClr>
              </a:solidFill>
              <a:latin typeface="Adobe Garamond Pro" pitchFamily="18" charset="0"/>
            </a:endParaRPr>
          </a:p>
        </p:txBody>
      </p:sp>
      <p:sp>
        <p:nvSpPr>
          <p:cNvPr id="15" name="TextBox 14"/>
          <p:cNvSpPr txBox="1"/>
          <p:nvPr/>
        </p:nvSpPr>
        <p:spPr>
          <a:xfrm>
            <a:off x="457200" y="1600200"/>
            <a:ext cx="2313454" cy="954107"/>
          </a:xfrm>
          <a:prstGeom prst="rect">
            <a:avLst/>
          </a:prstGeom>
          <a:noFill/>
        </p:spPr>
        <p:txBody>
          <a:bodyPr wrap="none" rtlCol="0">
            <a:spAutoFit/>
          </a:bodyPr>
          <a:lstStyle/>
          <a:p>
            <a:r>
              <a:rPr lang="en-US" sz="2800" dirty="0">
                <a:solidFill>
                  <a:srgbClr val="AF8B1E">
                    <a:lumMod val="75000"/>
                  </a:srgbClr>
                </a:solidFill>
              </a:rPr>
              <a:t>not intelligent</a:t>
            </a:r>
            <a:br>
              <a:rPr lang="en-US" sz="2800" dirty="0">
                <a:solidFill>
                  <a:srgbClr val="AF8B1E">
                    <a:lumMod val="75000"/>
                  </a:srgbClr>
                </a:solidFill>
              </a:rPr>
            </a:br>
            <a:r>
              <a:rPr lang="en-US" sz="2800" dirty="0">
                <a:solidFill>
                  <a:srgbClr val="AF8B1E">
                    <a:lumMod val="75000"/>
                  </a:srgbClr>
                </a:solidFill>
              </a:rPr>
              <a:t>(matter)</a:t>
            </a:r>
          </a:p>
        </p:txBody>
      </p:sp>
      <p:cxnSp>
        <p:nvCxnSpPr>
          <p:cNvPr id="16" name="Straight Connector 15"/>
          <p:cNvCxnSpPr>
            <a:stCxn id="15" idx="3"/>
            <a:endCxn id="18" idx="1"/>
          </p:cNvCxnSpPr>
          <p:nvPr/>
        </p:nvCxnSpPr>
        <p:spPr>
          <a:xfrm>
            <a:off x="2770654" y="2077254"/>
            <a:ext cx="2188629" cy="7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709615" y="14089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59283" y="1730514"/>
            <a:ext cx="2079415" cy="707886"/>
          </a:xfrm>
          <a:prstGeom prst="rect">
            <a:avLst/>
          </a:prstGeom>
          <a:noFill/>
        </p:spPr>
        <p:txBody>
          <a:bodyPr wrap="none" rtlCol="0">
            <a:spAutoFit/>
          </a:bodyPr>
          <a:lstStyle/>
          <a:p>
            <a:r>
              <a:rPr lang="en-US" sz="4000" i="1" dirty="0">
                <a:solidFill>
                  <a:srgbClr val="17517A">
                    <a:lumMod val="75000"/>
                  </a:srgbClr>
                </a:solidFill>
                <a:latin typeface="Adobe Garamond Pro" pitchFamily="18" charset="0"/>
              </a:rPr>
              <a:t>intelligent</a:t>
            </a:r>
            <a:endParaRPr lang="en-US" sz="3200" i="1" dirty="0">
              <a:solidFill>
                <a:srgbClr val="17517A">
                  <a:lumMod val="75000"/>
                </a:srgbClr>
              </a:solidFill>
              <a:latin typeface="Adobe Garamond Pro" pitchFamily="18" charset="0"/>
            </a:endParaRPr>
          </a:p>
        </p:txBody>
      </p:sp>
      <p:sp>
        <p:nvSpPr>
          <p:cNvPr id="19" name="Rectangle 18"/>
          <p:cNvSpPr/>
          <p:nvPr/>
        </p:nvSpPr>
        <p:spPr>
          <a:xfrm>
            <a:off x="4513072" y="5097959"/>
            <a:ext cx="2960811" cy="769441"/>
          </a:xfrm>
          <a:prstGeom prst="rect">
            <a:avLst/>
          </a:prstGeom>
          <a:noFill/>
        </p:spPr>
        <p:txBody>
          <a:bodyPr wrap="none" lIns="91440" tIns="45720" rIns="91440" bIns="45720">
            <a:spAutoFit/>
          </a:bodyPr>
          <a:lstStyle/>
          <a:p>
            <a:pPr algn="ctr"/>
            <a:r>
              <a:rPr lang="en-US" sz="4400" b="1" spc="50" dirty="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BEGINNING</a:t>
            </a:r>
          </a:p>
        </p:txBody>
      </p:sp>
      <p:cxnSp>
        <p:nvCxnSpPr>
          <p:cNvPr id="4" name="Straight Connector 3"/>
          <p:cNvCxnSpPr/>
          <p:nvPr/>
        </p:nvCxnSpPr>
        <p:spPr>
          <a:xfrm flipV="1">
            <a:off x="4413317" y="5482680"/>
            <a:ext cx="3130483" cy="3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3"/>
            <a:endCxn id="7" idx="1"/>
          </p:cNvCxnSpPr>
          <p:nvPr/>
        </p:nvCxnSpPr>
        <p:spPr>
          <a:xfrm flipV="1">
            <a:off x="2143880" y="3401943"/>
            <a:ext cx="3143549" cy="720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33400" y="4114800"/>
            <a:ext cx="3685176" cy="923330"/>
          </a:xfrm>
          <a:prstGeom prst="rect">
            <a:avLst/>
          </a:prstGeom>
          <a:noFill/>
        </p:spPr>
        <p:txBody>
          <a:bodyPr wrap="none" lIns="91440" tIns="45720" rIns="91440" bIns="45720">
            <a:spAutoFit/>
          </a:bodyPr>
          <a:lstStyle/>
          <a:p>
            <a:pPr algn="ctr"/>
            <a:r>
              <a:rPr lang="en-US" sz="5400" b="1" spc="50" dirty="0" err="1">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intelli</a:t>
            </a:r>
            <a:r>
              <a:rPr lang="en-US" sz="5400" b="1" spc="300" dirty="0" err="1">
                <a:ln w="11430" cmpd="sng">
                  <a:solidFill>
                    <a:srgbClr val="AD2E27">
                      <a:tint val="10000"/>
                    </a:srgbClr>
                  </a:solidFill>
                  <a:prstDash val="solid"/>
                  <a:miter lim="800000"/>
                </a:ln>
                <a:gradFill>
                  <a:gsLst>
                    <a:gs pos="10000">
                      <a:srgbClr val="AD2E27">
                        <a:tint val="83000"/>
                        <a:shade val="100000"/>
                        <a:satMod val="200000"/>
                      </a:srgbClr>
                    </a:gs>
                    <a:gs pos="75000">
                      <a:srgbClr val="AD2E27">
                        <a:tint val="100000"/>
                        <a:shade val="50000"/>
                        <a:satMod val="150000"/>
                      </a:srgbClr>
                    </a:gs>
                  </a:gsLst>
                  <a:lin ang="5400000"/>
                </a:gradFill>
                <a:effectLst>
                  <a:glow rad="45500">
                    <a:srgbClr val="AD2E27">
                      <a:satMod val="220000"/>
                      <a:alpha val="35000"/>
                    </a:srgbClr>
                  </a:glow>
                </a:effectLst>
              </a:rPr>
              <a:t>G</a:t>
            </a:r>
            <a:r>
              <a:rPr lang="en-US" sz="5400" b="1" spc="50" dirty="0" err="1">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ence</a:t>
            </a:r>
            <a:endParaRPr lang="en-US" sz="5400" b="1" spc="50" dirty="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endParaRPr>
          </a:p>
        </p:txBody>
      </p:sp>
      <p:sp>
        <p:nvSpPr>
          <p:cNvPr id="33" name="Rectangle 32"/>
          <p:cNvSpPr/>
          <p:nvPr/>
        </p:nvSpPr>
        <p:spPr>
          <a:xfrm>
            <a:off x="905854" y="4724400"/>
            <a:ext cx="2853217" cy="923330"/>
          </a:xfrm>
          <a:prstGeom prst="rect">
            <a:avLst/>
          </a:prstGeom>
          <a:noFill/>
        </p:spPr>
        <p:txBody>
          <a:bodyPr wrap="none" lIns="91440" tIns="45720" rIns="91440" bIns="45720">
            <a:spAutoFit/>
          </a:bodyPr>
          <a:lstStyle/>
          <a:p>
            <a:pPr algn="ctr"/>
            <a:r>
              <a:rPr lang="en-US" sz="5400" b="1" spc="50" dirty="0" err="1">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pers</a:t>
            </a:r>
            <a:r>
              <a:rPr lang="en-US" sz="5400" b="1" spc="300" dirty="0" err="1">
                <a:ln w="11430" cmpd="sng">
                  <a:solidFill>
                    <a:srgbClr val="AD2E27">
                      <a:tint val="10000"/>
                    </a:srgbClr>
                  </a:solidFill>
                  <a:prstDash val="solid"/>
                  <a:miter lim="800000"/>
                </a:ln>
                <a:gradFill>
                  <a:gsLst>
                    <a:gs pos="10000">
                      <a:srgbClr val="AD2E27">
                        <a:tint val="83000"/>
                        <a:shade val="100000"/>
                        <a:satMod val="200000"/>
                      </a:srgbClr>
                    </a:gs>
                    <a:gs pos="75000">
                      <a:srgbClr val="AD2E27">
                        <a:tint val="100000"/>
                        <a:shade val="50000"/>
                        <a:satMod val="150000"/>
                      </a:srgbClr>
                    </a:gs>
                  </a:gsLst>
                  <a:lin ang="5400000"/>
                </a:gradFill>
                <a:effectLst>
                  <a:glow rad="45500">
                    <a:srgbClr val="AD2E27">
                      <a:satMod val="220000"/>
                      <a:alpha val="35000"/>
                    </a:srgbClr>
                  </a:glow>
                </a:effectLst>
              </a:rPr>
              <a:t>O</a:t>
            </a:r>
            <a:r>
              <a:rPr lang="en-US" sz="5400" b="1" spc="50" dirty="0" err="1">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nal</a:t>
            </a:r>
            <a:endParaRPr lang="en-US" sz="5400" b="1" spc="50" dirty="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endParaRPr>
          </a:p>
        </p:txBody>
      </p:sp>
      <p:sp>
        <p:nvSpPr>
          <p:cNvPr id="34" name="Rectangle 33"/>
          <p:cNvSpPr/>
          <p:nvPr/>
        </p:nvSpPr>
        <p:spPr>
          <a:xfrm>
            <a:off x="553615" y="5334000"/>
            <a:ext cx="2314224" cy="923330"/>
          </a:xfrm>
          <a:prstGeom prst="rect">
            <a:avLst/>
          </a:prstGeom>
          <a:noFill/>
        </p:spPr>
        <p:txBody>
          <a:bodyPr wrap="none" lIns="91440" tIns="45720" rIns="91440" bIns="45720">
            <a:spAutoFit/>
          </a:bodyPr>
          <a:lstStyle/>
          <a:p>
            <a:pPr algn="ctr"/>
            <a:r>
              <a:rPr lang="en-US" sz="5400" b="1" spc="50" dirty="0" err="1">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rPr>
              <a:t>cause</a:t>
            </a:r>
            <a:r>
              <a:rPr lang="en-US" sz="5400" b="1" spc="300" dirty="0" err="1">
                <a:ln w="11430" cmpd="sng">
                  <a:solidFill>
                    <a:srgbClr val="AD2E27">
                      <a:tint val="10000"/>
                    </a:srgbClr>
                  </a:solidFill>
                  <a:prstDash val="solid"/>
                  <a:miter lim="800000"/>
                </a:ln>
                <a:gradFill>
                  <a:gsLst>
                    <a:gs pos="10000">
                      <a:srgbClr val="AD2E27">
                        <a:tint val="83000"/>
                        <a:shade val="100000"/>
                        <a:satMod val="200000"/>
                      </a:srgbClr>
                    </a:gs>
                    <a:gs pos="75000">
                      <a:srgbClr val="AD2E27">
                        <a:tint val="100000"/>
                        <a:shade val="50000"/>
                        <a:satMod val="150000"/>
                      </a:srgbClr>
                    </a:gs>
                  </a:gsLst>
                  <a:lin ang="5400000"/>
                </a:gradFill>
                <a:effectLst>
                  <a:glow rad="45500">
                    <a:srgbClr val="AD2E27">
                      <a:satMod val="220000"/>
                      <a:alpha val="35000"/>
                    </a:srgbClr>
                  </a:glow>
                </a:effectLst>
              </a:rPr>
              <a:t>D</a:t>
            </a:r>
            <a:endParaRPr lang="en-US" sz="5400" b="1" spc="50" dirty="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endParaRPr>
          </a:p>
        </p:txBody>
      </p:sp>
    </p:spTree>
    <p:extLst>
      <p:ext uri="{BB962C8B-B14F-4D97-AF65-F5344CB8AC3E}">
        <p14:creationId xmlns:p14="http://schemas.microsoft.com/office/powerpoint/2010/main" val="218734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3000"/>
                                        <p:tgtEl>
                                          <p:spTgt spid="32"/>
                                        </p:tgtEl>
                                      </p:cBhvr>
                                    </p:animEffect>
                                    <p:anim calcmode="lin" valueType="num">
                                      <p:cBhvr>
                                        <p:cTn id="36" dur="3000" fill="hold"/>
                                        <p:tgtEl>
                                          <p:spTgt spid="32"/>
                                        </p:tgtEl>
                                        <p:attrNameLst>
                                          <p:attrName>style.rotation</p:attrName>
                                        </p:attrNameLst>
                                      </p:cBhvr>
                                      <p:tavLst>
                                        <p:tav tm="0">
                                          <p:val>
                                            <p:fltVal val="720"/>
                                          </p:val>
                                        </p:tav>
                                        <p:tav tm="100000">
                                          <p:val>
                                            <p:fltVal val="0"/>
                                          </p:val>
                                        </p:tav>
                                      </p:tavLst>
                                    </p:anim>
                                    <p:anim calcmode="lin" valueType="num">
                                      <p:cBhvr>
                                        <p:cTn id="37" dur="3000" fill="hold"/>
                                        <p:tgtEl>
                                          <p:spTgt spid="32"/>
                                        </p:tgtEl>
                                        <p:attrNameLst>
                                          <p:attrName>ppt_h</p:attrName>
                                        </p:attrNameLst>
                                      </p:cBhvr>
                                      <p:tavLst>
                                        <p:tav tm="0">
                                          <p:val>
                                            <p:fltVal val="0"/>
                                          </p:val>
                                        </p:tav>
                                        <p:tav tm="100000">
                                          <p:val>
                                            <p:strVal val="#ppt_h"/>
                                          </p:val>
                                        </p:tav>
                                      </p:tavLst>
                                    </p:anim>
                                    <p:anim calcmode="lin" valueType="num">
                                      <p:cBhvr>
                                        <p:cTn id="38" dur="3000" fill="hold"/>
                                        <p:tgtEl>
                                          <p:spTgt spid="32"/>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3000"/>
                                        <p:tgtEl>
                                          <p:spTgt spid="33"/>
                                        </p:tgtEl>
                                      </p:cBhvr>
                                    </p:animEffect>
                                    <p:anim calcmode="lin" valueType="num">
                                      <p:cBhvr>
                                        <p:cTn id="42" dur="3000" fill="hold"/>
                                        <p:tgtEl>
                                          <p:spTgt spid="33"/>
                                        </p:tgtEl>
                                        <p:attrNameLst>
                                          <p:attrName>style.rotation</p:attrName>
                                        </p:attrNameLst>
                                      </p:cBhvr>
                                      <p:tavLst>
                                        <p:tav tm="0">
                                          <p:val>
                                            <p:fltVal val="720"/>
                                          </p:val>
                                        </p:tav>
                                        <p:tav tm="100000">
                                          <p:val>
                                            <p:fltVal val="0"/>
                                          </p:val>
                                        </p:tav>
                                      </p:tavLst>
                                    </p:anim>
                                    <p:anim calcmode="lin" valueType="num">
                                      <p:cBhvr>
                                        <p:cTn id="43" dur="3000" fill="hold"/>
                                        <p:tgtEl>
                                          <p:spTgt spid="33"/>
                                        </p:tgtEl>
                                        <p:attrNameLst>
                                          <p:attrName>ppt_h</p:attrName>
                                        </p:attrNameLst>
                                      </p:cBhvr>
                                      <p:tavLst>
                                        <p:tav tm="0">
                                          <p:val>
                                            <p:fltVal val="0"/>
                                          </p:val>
                                        </p:tav>
                                        <p:tav tm="100000">
                                          <p:val>
                                            <p:strVal val="#ppt_h"/>
                                          </p:val>
                                        </p:tav>
                                      </p:tavLst>
                                    </p:anim>
                                    <p:anim calcmode="lin" valueType="num">
                                      <p:cBhvr>
                                        <p:cTn id="44" dur="3000" fill="hold"/>
                                        <p:tgtEl>
                                          <p:spTgt spid="33"/>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3000"/>
                                        <p:tgtEl>
                                          <p:spTgt spid="34"/>
                                        </p:tgtEl>
                                      </p:cBhvr>
                                    </p:animEffect>
                                    <p:anim calcmode="lin" valueType="num">
                                      <p:cBhvr>
                                        <p:cTn id="48" dur="3000" fill="hold"/>
                                        <p:tgtEl>
                                          <p:spTgt spid="34"/>
                                        </p:tgtEl>
                                        <p:attrNameLst>
                                          <p:attrName>style.rotation</p:attrName>
                                        </p:attrNameLst>
                                      </p:cBhvr>
                                      <p:tavLst>
                                        <p:tav tm="0">
                                          <p:val>
                                            <p:fltVal val="720"/>
                                          </p:val>
                                        </p:tav>
                                        <p:tav tm="100000">
                                          <p:val>
                                            <p:fltVal val="0"/>
                                          </p:val>
                                        </p:tav>
                                      </p:tavLst>
                                    </p:anim>
                                    <p:anim calcmode="lin" valueType="num">
                                      <p:cBhvr>
                                        <p:cTn id="49" dur="3000" fill="hold"/>
                                        <p:tgtEl>
                                          <p:spTgt spid="34"/>
                                        </p:tgtEl>
                                        <p:attrNameLst>
                                          <p:attrName>ppt_h</p:attrName>
                                        </p:attrNameLst>
                                      </p:cBhvr>
                                      <p:tavLst>
                                        <p:tav tm="0">
                                          <p:val>
                                            <p:fltVal val="0"/>
                                          </p:val>
                                        </p:tav>
                                        <p:tav tm="100000">
                                          <p:val>
                                            <p:strVal val="#ppt_h"/>
                                          </p:val>
                                        </p:tav>
                                      </p:tavLst>
                                    </p:anim>
                                    <p:anim calcmode="lin" valueType="num">
                                      <p:cBhvr>
                                        <p:cTn id="50" dur="3000" fill="hold"/>
                                        <p:tgtEl>
                                          <p:spTgt spid="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8"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793750"/>
          </a:xfrm>
        </p:spPr>
        <p:txBody>
          <a:bodyPr>
            <a:noAutofit/>
          </a:bodyPr>
          <a:lstStyle/>
          <a:p>
            <a:r>
              <a:rPr lang="en-US" sz="6000" dirty="0" smtClean="0"/>
              <a:t>Psalm 147:5</a:t>
            </a:r>
            <a:endParaRPr lang="en-US" sz="6000" dirty="0"/>
          </a:p>
        </p:txBody>
      </p:sp>
      <p:sp>
        <p:nvSpPr>
          <p:cNvPr id="3" name="Content Placeholder 2"/>
          <p:cNvSpPr>
            <a:spLocks noGrp="1"/>
          </p:cNvSpPr>
          <p:nvPr>
            <p:ph idx="1"/>
          </p:nvPr>
        </p:nvSpPr>
        <p:spPr>
          <a:xfrm>
            <a:off x="381000" y="2743200"/>
            <a:ext cx="8382000" cy="3505200"/>
          </a:xfrm>
        </p:spPr>
        <p:style>
          <a:lnRef idx="2">
            <a:schemeClr val="accent6"/>
          </a:lnRef>
          <a:fillRef idx="1">
            <a:schemeClr val="lt1"/>
          </a:fillRef>
          <a:effectRef idx="0">
            <a:schemeClr val="accent6"/>
          </a:effectRef>
          <a:fontRef idx="minor">
            <a:schemeClr val="dk1"/>
          </a:fontRef>
        </p:style>
        <p:txBody>
          <a:bodyPr>
            <a:normAutofit/>
          </a:bodyPr>
          <a:lstStyle/>
          <a:p>
            <a:pPr indent="0">
              <a:buNone/>
            </a:pPr>
            <a:r>
              <a:rPr lang="en-US" sz="3600" dirty="0" smtClean="0"/>
              <a:t>“We already know that intelligent minds produce finely tuned devices. Look at the space shuttle. Look at the television set. Look at an internal combustion engine. We see minds producing complex, precision machinery all the time. …”</a:t>
            </a:r>
            <a:endParaRPr lang="en-US" sz="3600" dirty="0" smtClean="0"/>
          </a:p>
        </p:txBody>
      </p:sp>
      <p:sp>
        <p:nvSpPr>
          <p:cNvPr id="4" name="Text Placeholder 3"/>
          <p:cNvSpPr>
            <a:spLocks noGrp="1"/>
          </p:cNvSpPr>
          <p:nvPr>
            <p:ph type="body" sz="half" idx="2"/>
          </p:nvPr>
        </p:nvSpPr>
        <p:spPr>
          <a:xfrm>
            <a:off x="457200" y="990600"/>
            <a:ext cx="8305800" cy="1231900"/>
          </a:xfrm>
        </p:spPr>
        <p:txBody>
          <a:bodyPr>
            <a:normAutofit/>
          </a:bodyPr>
          <a:lstStyle/>
          <a:p>
            <a:r>
              <a:rPr lang="en-US" sz="3600" dirty="0" smtClean="0"/>
              <a:t>“Great is our Lord, and mighty in power; His understanding is infinite.”</a:t>
            </a:r>
            <a:endParaRPr lang="en-US" sz="3600" dirty="0"/>
          </a:p>
        </p:txBody>
      </p:sp>
    </p:spTree>
    <p:extLst>
      <p:ext uri="{BB962C8B-B14F-4D97-AF65-F5344CB8AC3E}">
        <p14:creationId xmlns:p14="http://schemas.microsoft.com/office/powerpoint/2010/main" val="273910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793750"/>
          </a:xfrm>
        </p:spPr>
        <p:txBody>
          <a:bodyPr>
            <a:noAutofit/>
          </a:bodyPr>
          <a:lstStyle/>
          <a:p>
            <a:r>
              <a:rPr lang="en-US" sz="6000" dirty="0" smtClean="0"/>
              <a:t>Psalm 147:5</a:t>
            </a:r>
            <a:endParaRPr lang="en-US" sz="6000" dirty="0"/>
          </a:p>
        </p:txBody>
      </p:sp>
      <p:sp>
        <p:nvSpPr>
          <p:cNvPr id="3" name="Content Placeholder 2"/>
          <p:cNvSpPr>
            <a:spLocks noGrp="1"/>
          </p:cNvSpPr>
          <p:nvPr>
            <p:ph idx="1"/>
          </p:nvPr>
        </p:nvSpPr>
        <p:spPr>
          <a:xfrm>
            <a:off x="381000" y="2209800"/>
            <a:ext cx="8382000" cy="3505200"/>
          </a:xfrm>
        </p:spPr>
        <p:style>
          <a:lnRef idx="2">
            <a:schemeClr val="accent6"/>
          </a:lnRef>
          <a:fillRef idx="1">
            <a:schemeClr val="lt1"/>
          </a:fillRef>
          <a:effectRef idx="0">
            <a:schemeClr val="accent6"/>
          </a:effectRef>
          <a:fontRef idx="minor">
            <a:schemeClr val="dk1"/>
          </a:fontRef>
        </p:style>
        <p:txBody>
          <a:bodyPr>
            <a:noAutofit/>
          </a:bodyPr>
          <a:lstStyle/>
          <a:p>
            <a:pPr indent="0">
              <a:buNone/>
            </a:pPr>
            <a:r>
              <a:rPr lang="en-US" sz="3600" dirty="0" smtClean="0"/>
              <a:t>“…So postulating the existence of a </a:t>
            </a:r>
            <a:r>
              <a:rPr lang="en-US" sz="3600" dirty="0" err="1" smtClean="0"/>
              <a:t>supermind</a:t>
            </a:r>
            <a:r>
              <a:rPr lang="en-US" sz="3600" dirty="0" smtClean="0"/>
              <a:t>—or God—as the explanation for the fine-tuning of the universe makes all the sense in the world. It would simply be a natural extrapolation of what we already know that minds can do.”</a:t>
            </a:r>
            <a:br>
              <a:rPr lang="en-US" sz="3600" dirty="0" smtClean="0"/>
            </a:br>
            <a:endParaRPr lang="en-US" sz="3600" dirty="0" smtClean="0"/>
          </a:p>
        </p:txBody>
      </p:sp>
      <p:sp>
        <p:nvSpPr>
          <p:cNvPr id="4" name="Text Placeholder 3"/>
          <p:cNvSpPr>
            <a:spLocks noGrp="1"/>
          </p:cNvSpPr>
          <p:nvPr>
            <p:ph type="body" sz="half" idx="2"/>
          </p:nvPr>
        </p:nvSpPr>
        <p:spPr>
          <a:xfrm>
            <a:off x="457200" y="990600"/>
            <a:ext cx="8305800" cy="1231900"/>
          </a:xfrm>
        </p:spPr>
        <p:txBody>
          <a:bodyPr>
            <a:normAutofit/>
          </a:bodyPr>
          <a:lstStyle/>
          <a:p>
            <a:r>
              <a:rPr lang="en-US" sz="3600" dirty="0" smtClean="0"/>
              <a:t>“Great is our Lord, and mighty in power; His understanding is infinite.”</a:t>
            </a:r>
            <a:endParaRPr lang="en-US" sz="3600" dirty="0"/>
          </a:p>
        </p:txBody>
      </p:sp>
      <p:sp>
        <p:nvSpPr>
          <p:cNvPr id="5" name="TextBox 4"/>
          <p:cNvSpPr txBox="1"/>
          <p:nvPr/>
        </p:nvSpPr>
        <p:spPr>
          <a:xfrm>
            <a:off x="457200" y="6059269"/>
            <a:ext cx="8305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Robin Collins, PhD, interviewed by Lee </a:t>
            </a:r>
            <a:r>
              <a:rPr lang="en-US" dirty="0" err="1"/>
              <a:t>Strobel</a:t>
            </a:r>
            <a:r>
              <a:rPr lang="en-US" dirty="0"/>
              <a:t>, (</a:t>
            </a:r>
            <a:r>
              <a:rPr lang="en-US" dirty="0" smtClean="0"/>
              <a:t>2004). </a:t>
            </a:r>
            <a:r>
              <a:rPr lang="en-US" dirty="0"/>
              <a:t>The Case For A Creator</a:t>
            </a:r>
            <a:r>
              <a:rPr lang="en-US"/>
              <a:t>, </a:t>
            </a:r>
            <a:r>
              <a:rPr lang="en-US" smtClean="0"/>
              <a:t>pp.145</a:t>
            </a:r>
            <a:r>
              <a:rPr lang="en-US"/>
              <a:t>, </a:t>
            </a:r>
            <a:r>
              <a:rPr lang="en-US" smtClean="0"/>
              <a:t>146. </a:t>
            </a:r>
            <a:r>
              <a:rPr lang="en-US" dirty="0" smtClean="0"/>
              <a:t>Grand Rapids, MI: Zondervan</a:t>
            </a:r>
            <a:endParaRPr lang="en-US" dirty="0"/>
          </a:p>
        </p:txBody>
      </p:sp>
    </p:spTree>
    <p:extLst>
      <p:ext uri="{BB962C8B-B14F-4D97-AF65-F5344CB8AC3E}">
        <p14:creationId xmlns:p14="http://schemas.microsoft.com/office/powerpoint/2010/main" val="1716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In God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365760"/>
            <a:r>
              <a:rPr lang="en-US" sz="3200" dirty="0" smtClean="0"/>
              <a:t>Lesson 1:  the cosmological argument for God (ps. 19:1)</a:t>
            </a:r>
          </a:p>
          <a:p>
            <a:pPr marL="365760"/>
            <a:r>
              <a:rPr lang="en-US" sz="3200" dirty="0"/>
              <a:t>L</a:t>
            </a:r>
            <a:r>
              <a:rPr lang="en-US" sz="3200" dirty="0" smtClean="0"/>
              <a:t>esson 2: the biological argument for God from the complexity of life (acts 17:25; ps. 139:14)</a:t>
            </a:r>
          </a:p>
          <a:p>
            <a:pPr marL="365760"/>
            <a:r>
              <a:rPr lang="en-US" sz="3200" dirty="0"/>
              <a:t>T</a:t>
            </a:r>
            <a:r>
              <a:rPr lang="en-US" sz="3200" dirty="0" smtClean="0"/>
              <a:t>oday:  the argument for God from intelligence</a:t>
            </a:r>
            <a:endParaRPr lang="en-US" sz="3200" dirty="0"/>
          </a:p>
        </p:txBody>
      </p:sp>
    </p:spTree>
    <p:extLst>
      <p:ext uri="{BB962C8B-B14F-4D97-AF65-F5344CB8AC3E}">
        <p14:creationId xmlns:p14="http://schemas.microsoft.com/office/powerpoint/2010/main" val="278440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Fact of Intelligent Information Requires Intelligent Input!</a:t>
            </a:r>
            <a:endParaRPr lang="en-US" dirty="0"/>
          </a:p>
        </p:txBody>
      </p:sp>
      <p:sp>
        <p:nvSpPr>
          <p:cNvPr id="4" name="Text Placeholder 2"/>
          <p:cNvSpPr txBox="1">
            <a:spLocks/>
          </p:cNvSpPr>
          <p:nvPr/>
        </p:nvSpPr>
        <p:spPr>
          <a:xfrm>
            <a:off x="1219200" y="2057400"/>
            <a:ext cx="6781800" cy="685800"/>
          </a:xfrm>
          <a:prstGeom prst="rect">
            <a:avLst/>
          </a:prstGeom>
        </p:spPr>
        <p:txBody>
          <a:bodyPr vert="horz" anchor="t" anchorCtr="0">
            <a:normAutofit/>
          </a:bodyPr>
          <a:lstStyle/>
          <a:p>
            <a:pPr>
              <a:spcBef>
                <a:spcPts val="600"/>
              </a:spcBef>
              <a:buClr>
                <a:srgbClr val="727CA3"/>
              </a:buClr>
              <a:buSzPct val="76000"/>
              <a:buFont typeface="Wingdings 3"/>
              <a:buNone/>
              <a:defRPr/>
            </a:pPr>
            <a:r>
              <a:rPr lang="en-US" sz="2400">
                <a:solidFill>
                  <a:prstClr val="white">
                    <a:tint val="75000"/>
                  </a:prstClr>
                </a:solidFill>
              </a:rPr>
              <a:t>CONCLUSION:</a:t>
            </a:r>
            <a:endParaRPr lang="en-US" sz="2400" dirty="0">
              <a:solidFill>
                <a:prstClr val="white">
                  <a:tint val="75000"/>
                </a:prstClr>
              </a:solidFill>
            </a:endParaRPr>
          </a:p>
        </p:txBody>
      </p:sp>
    </p:spTree>
    <p:extLst>
      <p:ext uri="{BB962C8B-B14F-4D97-AF65-F5344CB8AC3E}">
        <p14:creationId xmlns:p14="http://schemas.microsoft.com/office/powerpoint/2010/main" val="174250508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 Placeholder 2"/>
          <p:cNvSpPr txBox="1">
            <a:spLocks/>
          </p:cNvSpPr>
          <p:nvPr/>
        </p:nvSpPr>
        <p:spPr>
          <a:xfrm>
            <a:off x="1219200" y="3048000"/>
            <a:ext cx="6781800" cy="914400"/>
          </a:xfrm>
          <a:prstGeom prst="rect">
            <a:avLst/>
          </a:prstGeom>
        </p:spPr>
        <p:txBody>
          <a:bodyPr vert="horz" anchor="t" anchorCtr="0">
            <a:prstTxWarp prst="textWave1">
              <a:avLst/>
            </a:prstTxWarp>
            <a:normAutofit/>
          </a:bodyPr>
          <a:lstStyle/>
          <a:p>
            <a:pPr>
              <a:spcBef>
                <a:spcPts val="600"/>
              </a:spcBef>
              <a:buClr>
                <a:srgbClr val="727CA3"/>
              </a:buClr>
              <a:buSzPct val="76000"/>
              <a:buFont typeface="Wingdings 3"/>
              <a:buNone/>
              <a:defRPr/>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COUNTER:</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endParaRPr>
          </a:p>
        </p:txBody>
      </p:sp>
      <p:sp>
        <p:nvSpPr>
          <p:cNvPr id="3" name="TextBox 2"/>
          <p:cNvSpPr txBox="1"/>
          <p:nvPr/>
        </p:nvSpPr>
        <p:spPr>
          <a:xfrm>
            <a:off x="838200" y="4191000"/>
            <a:ext cx="7543800" cy="1815882"/>
          </a:xfrm>
          <a:prstGeom prst="rect">
            <a:avLst/>
          </a:prstGeom>
          <a:noFill/>
        </p:spPr>
        <p:txBody>
          <a:bodyPr wrap="square" rtlCol="0">
            <a:spAutoFit/>
          </a:bodyPr>
          <a:lstStyle/>
          <a:p>
            <a:pPr marL="342900" indent="-342900">
              <a:buFont typeface="+mj-lt"/>
              <a:buAutoNum type="arabicPeriod"/>
            </a:pPr>
            <a:r>
              <a:rPr lang="en-US" sz="2800" dirty="0" smtClean="0"/>
              <a:t>Intelligence </a:t>
            </a:r>
            <a:r>
              <a:rPr lang="en-US" sz="2800" dirty="0"/>
              <a:t>exists with </a:t>
            </a:r>
            <a:r>
              <a:rPr lang="en-US" sz="2800" dirty="0" smtClean="0"/>
              <a:t>God.</a:t>
            </a:r>
          </a:p>
          <a:p>
            <a:pPr marL="342900" indent="-342900">
              <a:buFont typeface="+mj-lt"/>
              <a:buAutoNum type="arabicPeriod"/>
            </a:pPr>
            <a:r>
              <a:rPr lang="en-US" sz="2800" dirty="0" smtClean="0"/>
              <a:t>God </a:t>
            </a:r>
            <a:r>
              <a:rPr lang="en-US" sz="2800" dirty="0"/>
              <a:t>required intelligent </a:t>
            </a:r>
            <a:r>
              <a:rPr lang="en-US" sz="2800" dirty="0" smtClean="0"/>
              <a:t>input.</a:t>
            </a:r>
          </a:p>
          <a:p>
            <a:pPr marL="342900" indent="-342900">
              <a:buFont typeface="+mj-lt"/>
              <a:buAutoNum type="arabicPeriod"/>
            </a:pPr>
            <a:r>
              <a:rPr lang="en-US" sz="2800" dirty="0" smtClean="0"/>
              <a:t>If </a:t>
            </a:r>
            <a:r>
              <a:rPr lang="en-US" sz="2800" dirty="0"/>
              <a:t>God did not require an intelligent </a:t>
            </a:r>
            <a:r>
              <a:rPr lang="en-US" sz="2800" dirty="0" smtClean="0"/>
              <a:t>source, </a:t>
            </a:r>
            <a:r>
              <a:rPr lang="en-US" sz="2800" dirty="0"/>
              <a:t>then why would intelligence here require </a:t>
            </a:r>
            <a:r>
              <a:rPr lang="en-US" sz="2800" dirty="0" smtClean="0"/>
              <a:t>a source? </a:t>
            </a:r>
            <a:endParaRPr lang="en-US" sz="2800" dirty="0"/>
          </a:p>
        </p:txBody>
      </p:sp>
      <p:sp>
        <p:nvSpPr>
          <p:cNvPr id="6" name="TextBox 5"/>
          <p:cNvSpPr txBox="1"/>
          <p:nvPr/>
        </p:nvSpPr>
        <p:spPr>
          <a:xfrm>
            <a:off x="990600" y="609600"/>
            <a:ext cx="7391400" cy="1815882"/>
          </a:xfrm>
          <a:prstGeom prst="rect">
            <a:avLst/>
          </a:prstGeom>
          <a:noFill/>
        </p:spPr>
        <p:txBody>
          <a:bodyPr wrap="square" rtlCol="0">
            <a:spAutoFit/>
          </a:bodyPr>
          <a:lstStyle/>
          <a:p>
            <a:pPr marL="457200" indent="-457200">
              <a:buFont typeface="Arial" pitchFamily="34" charset="0"/>
              <a:buChar char="•"/>
            </a:pPr>
            <a:r>
              <a:rPr lang="en-US" sz="2800" dirty="0" smtClean="0">
                <a:latin typeface="Aharoni" pitchFamily="2" charset="-79"/>
                <a:cs typeface="Aharoni" pitchFamily="2" charset="-79"/>
              </a:rPr>
              <a:t>Ignores the qualities that constitute the nature of God</a:t>
            </a:r>
          </a:p>
          <a:p>
            <a:pPr marL="457200" indent="-457200">
              <a:buFont typeface="Arial" pitchFamily="34" charset="0"/>
              <a:buChar char="•"/>
            </a:pPr>
            <a:r>
              <a:rPr lang="en-US" sz="2800" dirty="0" smtClean="0">
                <a:latin typeface="Aharoni" pitchFamily="2" charset="-79"/>
                <a:cs typeface="Aharoni" pitchFamily="2" charset="-79"/>
              </a:rPr>
              <a:t>Ignores what distinguishes God from what is not God</a:t>
            </a: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2466056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Without A Creator-God</a:t>
            </a:r>
            <a:endParaRPr lang="en-US" sz="4800" dirty="0"/>
          </a:p>
        </p:txBody>
      </p:sp>
      <p:sp>
        <p:nvSpPr>
          <p:cNvPr id="5" name="Content Placeholder 4"/>
          <p:cNvSpPr>
            <a:spLocks noGrp="1"/>
          </p:cNvSpPr>
          <p:nvPr>
            <p:ph sz="quarter" idx="1"/>
          </p:nvPr>
        </p:nvSpPr>
        <p:spPr/>
        <p:txBody>
          <a:bodyPr>
            <a:noAutofit/>
          </a:bodyPr>
          <a:lstStyle/>
          <a:p>
            <a:r>
              <a:rPr lang="en-US" sz="4000" dirty="0" smtClean="0"/>
              <a:t>How did personality arise from impersonal matter?</a:t>
            </a:r>
          </a:p>
          <a:p>
            <a:r>
              <a:rPr lang="en-US" sz="4000" dirty="0" smtClean="0"/>
              <a:t>How did intelligence arise from unintelligent matter?</a:t>
            </a:r>
          </a:p>
          <a:p>
            <a:r>
              <a:rPr lang="en-US" sz="4000" dirty="0" smtClean="0"/>
              <a:t>How did emotion arise from unemotional matter?</a:t>
            </a:r>
          </a:p>
          <a:p>
            <a:r>
              <a:rPr lang="en-US" sz="4000" dirty="0" smtClean="0"/>
              <a:t>How did life arise from non-living matter?</a:t>
            </a:r>
          </a:p>
        </p:txBody>
      </p:sp>
    </p:spTree>
    <p:extLst>
      <p:ext uri="{BB962C8B-B14F-4D97-AF65-F5344CB8AC3E}">
        <p14:creationId xmlns:p14="http://schemas.microsoft.com/office/powerpoint/2010/main" val="31203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out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out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dirty="0" smtClean="0"/>
              <a:t>Reasons Why There Is A God</a:t>
            </a:r>
            <a:endParaRPr lang="en-US" dirty="0"/>
          </a:p>
        </p:txBody>
      </p:sp>
      <p:sp>
        <p:nvSpPr>
          <p:cNvPr id="7" name="Content Placeholder 6"/>
          <p:cNvSpPr>
            <a:spLocks noGrp="1"/>
          </p:cNvSpPr>
          <p:nvPr>
            <p:ph idx="1"/>
          </p:nvPr>
        </p:nvSpPr>
        <p:spPr/>
        <p:txBody>
          <a:bodyPr>
            <a:normAutofit/>
          </a:bodyPr>
          <a:lstStyle/>
          <a:p>
            <a:pPr marL="457200" indent="-457200">
              <a:buFont typeface="+mj-lt"/>
              <a:buAutoNum type="arabicPeriod"/>
            </a:pPr>
            <a:r>
              <a:rPr lang="en-US" sz="3200" dirty="0" smtClean="0"/>
              <a:t>The Qualities Of The Bible Call For </a:t>
            </a:r>
            <a:r>
              <a:rPr lang="en-US" sz="3200" dirty="0" smtClean="0"/>
              <a:t>A God </a:t>
            </a:r>
            <a:r>
              <a:rPr lang="en-US" sz="3200" dirty="0" smtClean="0"/>
              <a:t/>
            </a:r>
            <a:br>
              <a:rPr lang="en-US" sz="3200" dirty="0" smtClean="0"/>
            </a:br>
            <a:r>
              <a:rPr lang="en-US" sz="3200" dirty="0" smtClean="0"/>
              <a:t>(2 Tim. 3:16, 17)</a:t>
            </a:r>
          </a:p>
          <a:p>
            <a:pPr marL="457200" indent="-457200">
              <a:buFont typeface="+mj-lt"/>
              <a:buAutoNum type="arabicPeriod"/>
            </a:pPr>
            <a:r>
              <a:rPr lang="en-US" sz="3200" dirty="0" smtClean="0"/>
              <a:t>The </a:t>
            </a:r>
            <a:r>
              <a:rPr lang="en-US" sz="3200" dirty="0" smtClean="0"/>
              <a:t>Miraculous Life </a:t>
            </a:r>
            <a:r>
              <a:rPr lang="en-US" sz="3200" dirty="0" smtClean="0"/>
              <a:t>Of Jesus </a:t>
            </a:r>
            <a:r>
              <a:rPr lang="en-US" sz="3200" dirty="0" smtClean="0"/>
              <a:t>Calls </a:t>
            </a:r>
            <a:r>
              <a:rPr lang="en-US" sz="3200" dirty="0" smtClean="0"/>
              <a:t>For </a:t>
            </a:r>
            <a:r>
              <a:rPr lang="en-US" sz="3200" dirty="0" smtClean="0"/>
              <a:t>A Supernatural Being(1 </a:t>
            </a:r>
            <a:r>
              <a:rPr lang="en-US" sz="3200" dirty="0" smtClean="0"/>
              <a:t>Pet. 1:21)</a:t>
            </a:r>
          </a:p>
          <a:p>
            <a:pPr marL="457200" indent="-457200">
              <a:buFont typeface="+mj-lt"/>
              <a:buAutoNum type="arabicPeriod"/>
            </a:pPr>
            <a:r>
              <a:rPr lang="en-US" sz="3200" dirty="0" smtClean="0"/>
              <a:t>The Cosmos Calls </a:t>
            </a:r>
            <a:r>
              <a:rPr lang="en-US" sz="3200" dirty="0" smtClean="0"/>
              <a:t>For A Creator </a:t>
            </a:r>
            <a:r>
              <a:rPr lang="en-US" sz="3200" dirty="0" smtClean="0"/>
              <a:t>(Ps. 19:1)</a:t>
            </a:r>
          </a:p>
          <a:p>
            <a:pPr marL="457200" indent="-457200">
              <a:buFont typeface="+mj-lt"/>
              <a:buAutoNum type="arabicPeriod"/>
            </a:pPr>
            <a:r>
              <a:rPr lang="en-US" sz="3200" dirty="0" smtClean="0"/>
              <a:t>The Complexity Of Life Calls For </a:t>
            </a:r>
            <a:r>
              <a:rPr lang="en-US" sz="3200" dirty="0" smtClean="0"/>
              <a:t>A Super Mind </a:t>
            </a:r>
            <a:r>
              <a:rPr lang="en-US" sz="3200" dirty="0" smtClean="0"/>
              <a:t>(Ps. 139:14)</a:t>
            </a:r>
          </a:p>
          <a:p>
            <a:pPr marL="457200" indent="-457200">
              <a:buFont typeface="+mj-lt"/>
              <a:buAutoNum type="arabicPeriod"/>
            </a:pPr>
            <a:r>
              <a:rPr lang="en-US" sz="3200" dirty="0" smtClean="0"/>
              <a:t>The Reality of Intelligence </a:t>
            </a:r>
            <a:r>
              <a:rPr lang="en-US" sz="3200" dirty="0" smtClean="0"/>
              <a:t>And Personality </a:t>
            </a:r>
            <a:r>
              <a:rPr lang="en-US" sz="3200" dirty="0" smtClean="0"/>
              <a:t>Calls </a:t>
            </a:r>
            <a:r>
              <a:rPr lang="en-US" sz="3200" dirty="0" smtClean="0"/>
              <a:t>For A </a:t>
            </a:r>
            <a:r>
              <a:rPr lang="en-US" sz="3200" dirty="0" smtClean="0"/>
              <a:t>Personal Divine </a:t>
            </a:r>
            <a:r>
              <a:rPr lang="en-US" sz="3200" dirty="0" smtClean="0"/>
              <a:t>Sender (Job 32:8)</a:t>
            </a:r>
            <a:endParaRPr lang="en-US" sz="3200" dirty="0"/>
          </a:p>
        </p:txBody>
      </p:sp>
    </p:spTree>
    <p:extLst>
      <p:ext uri="{BB962C8B-B14F-4D97-AF65-F5344CB8AC3E}">
        <p14:creationId xmlns:p14="http://schemas.microsoft.com/office/powerpoint/2010/main" val="319063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117020" y="4724400"/>
            <a:ext cx="685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781800" y="4724400"/>
            <a:ext cx="762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800600" y="5029200"/>
            <a:ext cx="1143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So, if the evidence to believe is so compelling, why are there skeptics?</a:t>
            </a:r>
            <a:endParaRPr lang="en-US" dirty="0"/>
          </a:p>
        </p:txBody>
      </p:sp>
      <p:sp>
        <p:nvSpPr>
          <p:cNvPr id="7" name="Content Placeholder 6"/>
          <p:cNvSpPr>
            <a:spLocks noGrp="1"/>
          </p:cNvSpPr>
          <p:nvPr>
            <p:ph sz="half" idx="2"/>
          </p:nvPr>
        </p:nvSpPr>
        <p:spPr>
          <a:xfrm>
            <a:off x="3962400" y="1600200"/>
            <a:ext cx="4724400" cy="4953000"/>
          </a:xfrm>
        </p:spPr>
        <p:txBody>
          <a:bodyPr>
            <a:normAutofit lnSpcReduction="10000"/>
          </a:bodyPr>
          <a:lstStyle/>
          <a:p>
            <a:r>
              <a:rPr lang="en-US" dirty="0" smtClean="0"/>
              <a:t>ANSWER:</a:t>
            </a:r>
          </a:p>
          <a:p>
            <a:pPr lvl="1"/>
            <a:r>
              <a:rPr lang="en-US" dirty="0" smtClean="0"/>
              <a:t>“He who believes in Him is not condemned; but he who does not believe is condemned already, because he has not believed in the name of the only begotten Son of God. And this is the condemnation, that the light has come into the world, and men loved darkness rather than light, because their deeds were evil” (Jn. 3:18, 19)</a:t>
            </a:r>
            <a:endParaRPr lang="en-US" dirty="0"/>
          </a:p>
        </p:txBody>
      </p:sp>
      <p:pic>
        <p:nvPicPr>
          <p:cNvPr id="62466" name="Picture 2" descr="http://downloads.clipart.com/45375582.jpg?t=1218326554&amp;h=af4ca0531a324971a861da8b7a7d4f1a&amp;u=stevenjwallace"/>
          <p:cNvPicPr>
            <a:picLocks noChangeAspect="1" noChangeArrowheads="1"/>
          </p:cNvPicPr>
          <p:nvPr/>
        </p:nvPicPr>
        <p:blipFill>
          <a:blip r:embed="rId3"/>
          <a:srcRect/>
          <a:stretch>
            <a:fillRect/>
          </a:stretch>
        </p:blipFill>
        <p:spPr bwMode="auto">
          <a:xfrm>
            <a:off x="762000" y="1506463"/>
            <a:ext cx="3463925" cy="5199137"/>
          </a:xfrm>
          <a:prstGeom prst="ellipse">
            <a:avLst/>
          </a:prstGeom>
          <a:ln>
            <a:noFill/>
          </a:ln>
          <a:effectLst>
            <a:softEdge rad="112500"/>
          </a:effectLst>
        </p:spPr>
      </p:pic>
    </p:spTree>
    <p:extLst>
      <p:ext uri="{BB962C8B-B14F-4D97-AF65-F5344CB8AC3E}">
        <p14:creationId xmlns:p14="http://schemas.microsoft.com/office/powerpoint/2010/main" val="122417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par>
                          <p:cTn id="22" fill="hold">
                            <p:stCondLst>
                              <p:cond delay="2000"/>
                            </p:stCondLst>
                            <p:childTnLst>
                              <p:par>
                                <p:cTn id="23" presetID="26" presetClass="emph" presetSubtype="0" repeatCount="4000" fill="hold" grpId="1" nodeType="after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par>
                                <p:cTn id="26" presetID="26" presetClass="emph" presetSubtype="0" repeatCount="4000" fill="hold" grpId="1"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26" presetClass="emph" presetSubtype="0" repeatCount="4000" fill="hold" grpId="1" nodeType="with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4000"/>
                            </p:stCondLst>
                            <p:childTnLst>
                              <p:par>
                                <p:cTn id="33" presetID="13" presetClass="exit" presetSubtype="16" fill="hold" grpId="2" nodeType="afterEffect">
                                  <p:stCondLst>
                                    <p:cond delay="0"/>
                                  </p:stCondLst>
                                  <p:childTnLst>
                                    <p:animEffect transition="out" filter="plus(in)">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par>
                          <p:cTn id="36" fill="hold">
                            <p:stCondLst>
                              <p:cond delay="6000"/>
                            </p:stCondLst>
                            <p:childTnLst>
                              <p:par>
                                <p:cTn id="37" presetID="13" presetClass="exit" presetSubtype="16" fill="hold" grpId="2" nodeType="afterEffect">
                                  <p:stCondLst>
                                    <p:cond delay="0"/>
                                  </p:stCondLst>
                                  <p:childTnLst>
                                    <p:animEffect transition="out" filter="plus(in)">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par>
                          <p:cTn id="40" fill="hold">
                            <p:stCondLst>
                              <p:cond delay="8000"/>
                            </p:stCondLst>
                            <p:childTnLst>
                              <p:par>
                                <p:cTn id="41" presetID="13" presetClass="exit" presetSubtype="16" fill="hold" grpId="2" nodeType="afterEffect">
                                  <p:stCondLst>
                                    <p:cond delay="0"/>
                                  </p:stCondLst>
                                  <p:childTnLst>
                                    <p:animEffect transition="out" filter="plus(in)">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P spid="8" grpId="2" animBg="1"/>
      <p:bldP spid="9" grpId="0" animBg="1"/>
      <p:bldP spid="9" grpId="1" animBg="1"/>
      <p:bldP spid="9" grpId="2" animBg="1"/>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Hear the Word of God---</a:t>
            </a:r>
            <a:r>
              <a:rPr lang="en-US" sz="2800" b="1" dirty="0">
                <a:solidFill>
                  <a:schemeClr val="accent6">
                    <a:lumMod val="20000"/>
                    <a:lumOff val="80000"/>
                  </a:schemeClr>
                </a:solidFill>
                <a:effectLst>
                  <a:outerShdw blurRad="38100" dist="38100" dir="2700000" algn="tl">
                    <a:srgbClr val="000000"/>
                  </a:outerShdw>
                </a:effectLst>
              </a:rPr>
              <a:t>Rom. 10:17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Believing In Your Heart-</a:t>
            </a:r>
            <a:r>
              <a:rPr lang="en-US" sz="3200" b="1" dirty="0" smtClean="0">
                <a:solidFill>
                  <a:schemeClr val="accent6">
                    <a:lumMod val="20000"/>
                    <a:lumOff val="80000"/>
                  </a:schemeClr>
                </a:solidFill>
                <a:effectLst>
                  <a:outerShdw blurRad="38100" dist="38100" dir="2700000" algn="tl">
                    <a:srgbClr val="000000"/>
                  </a:outerShdw>
                </a:effectLst>
              </a:rPr>
              <a:t>--</a:t>
            </a:r>
            <a:r>
              <a:rPr lang="en-US" sz="2800" b="1" dirty="0" smtClean="0">
                <a:solidFill>
                  <a:schemeClr val="accent6">
                    <a:lumMod val="20000"/>
                    <a:lumOff val="80000"/>
                  </a:schemeClr>
                </a:solidFill>
                <a:effectLst>
                  <a:outerShdw blurRad="38100" dist="38100" dir="2700000" algn="tl">
                    <a:srgbClr val="000000"/>
                  </a:outerShdw>
                </a:effectLst>
              </a:rPr>
              <a:t>Heb. 11:6</a:t>
            </a:r>
            <a:endParaRPr lang="en-US" sz="2800" b="1" dirty="0">
              <a:solidFill>
                <a:schemeClr val="accent6">
                  <a:lumMod val="20000"/>
                  <a:lumOff val="80000"/>
                </a:schemeClr>
              </a:solidFill>
              <a:effectLst>
                <a:outerShdw blurRad="38100" dist="38100" dir="2700000" algn="tl">
                  <a:srgbClr val="000000"/>
                </a:outerShdw>
              </a:effectLst>
            </a:endParaRP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Repenting Of Your Sins---</a:t>
            </a:r>
            <a:r>
              <a:rPr lang="en-US" sz="2800" b="1" dirty="0">
                <a:solidFill>
                  <a:schemeClr val="accent6">
                    <a:lumMod val="20000"/>
                    <a:lumOff val="80000"/>
                  </a:schemeClr>
                </a:solidFill>
                <a:effectLst>
                  <a:outerShdw blurRad="38100" dist="38100" dir="2700000" algn="tl">
                    <a:srgbClr val="000000"/>
                  </a:outerShdw>
                </a:effectLst>
              </a:rPr>
              <a:t>Acts 2:38</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Confess That Christ Is The Son of God---                </a:t>
            </a:r>
            <a:r>
              <a:rPr lang="en-US" sz="2800" b="1" dirty="0">
                <a:solidFill>
                  <a:schemeClr val="accent6">
                    <a:lumMod val="20000"/>
                    <a:lumOff val="80000"/>
                  </a:schemeClr>
                </a:solidFill>
                <a:effectLst>
                  <a:outerShdw blurRad="38100" dist="38100" dir="2700000" algn="tl">
                    <a:srgbClr val="000000"/>
                  </a:outerShdw>
                </a:effectLst>
              </a:rPr>
              <a:t>Rom. 10:10; Acts 8:37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Baptized Into Christ---</a:t>
            </a:r>
            <a:r>
              <a:rPr lang="en-US" sz="2800" b="1" dirty="0">
                <a:solidFill>
                  <a:schemeClr val="accent6">
                    <a:lumMod val="20000"/>
                    <a:lumOff val="80000"/>
                  </a:schemeClr>
                </a:solidFill>
                <a:effectLst>
                  <a:outerShdw blurRad="38100" dist="38100" dir="2700000" algn="tl">
                    <a:srgbClr val="000000"/>
                  </a:outerShdw>
                </a:effectLst>
              </a:rPr>
              <a:t>Gal. 3:26-29</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Faithful Until Death---</a:t>
            </a:r>
            <a:r>
              <a:rPr lang="en-US" sz="2800" b="1" dirty="0">
                <a:solidFill>
                  <a:schemeClr val="accent6">
                    <a:lumMod val="20000"/>
                    <a:lumOff val="80000"/>
                  </a:schemeClr>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THE PLAN FOR</a:t>
            </a:r>
          </a:p>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2279606301"/>
      </p:ext>
    </p:extLst>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3962400" cy="717550"/>
          </a:xfrm>
        </p:spPr>
        <p:style>
          <a:lnRef idx="0">
            <a:schemeClr val="accent6"/>
          </a:lnRef>
          <a:fillRef idx="3">
            <a:schemeClr val="accent6"/>
          </a:fillRef>
          <a:effectRef idx="3">
            <a:schemeClr val="accent6"/>
          </a:effectRef>
          <a:fontRef idx="minor">
            <a:schemeClr val="lt1"/>
          </a:fontRef>
        </p:style>
        <p:txBody>
          <a:bodyPr>
            <a:noAutofit/>
          </a:bodyPr>
          <a:lstStyle/>
          <a:p>
            <a:r>
              <a:rPr lang="en-US" sz="2400" dirty="0" smtClean="0"/>
              <a:t>3. Design:  Information/Intelligence</a:t>
            </a:r>
            <a:endParaRPr lang="en-US" sz="2400" dirty="0"/>
          </a:p>
        </p:txBody>
      </p:sp>
      <p:sp>
        <p:nvSpPr>
          <p:cNvPr id="11" name="Text Placeholder 10"/>
          <p:cNvSpPr>
            <a:spLocks noGrp="1"/>
          </p:cNvSpPr>
          <p:nvPr>
            <p:ph type="body" sz="half" idx="2"/>
          </p:nvPr>
        </p:nvSpPr>
        <p:spPr>
          <a:xfrm>
            <a:off x="457200" y="1435100"/>
            <a:ext cx="4114800" cy="5422901"/>
          </a:xfrm>
        </p:spPr>
        <p:txBody>
          <a:bodyPr>
            <a:noAutofit/>
          </a:bodyPr>
          <a:lstStyle/>
          <a:p>
            <a:r>
              <a:rPr lang="en-US" sz="3200" b="1" dirty="0" smtClean="0">
                <a:solidFill>
                  <a:schemeClr val="bg1"/>
                </a:solidFill>
              </a:rPr>
              <a:t>“Great is our Lord, and mighty in power; His understanding is infinite” (Psalm 147:5)</a:t>
            </a:r>
          </a:p>
          <a:p>
            <a:endParaRPr lang="en-US" sz="1800" dirty="0" smtClean="0">
              <a:solidFill>
                <a:schemeClr val="bg1"/>
              </a:solidFill>
            </a:endParaRPr>
          </a:p>
          <a:p>
            <a:endParaRPr lang="en-US" sz="1800" dirty="0" smtClean="0">
              <a:solidFill>
                <a:schemeClr val="bg1"/>
              </a:solidFill>
            </a:endParaRPr>
          </a:p>
          <a:p>
            <a:r>
              <a:rPr lang="en-US" sz="2800" dirty="0" smtClean="0">
                <a:solidFill>
                  <a:schemeClr val="bg1"/>
                </a:solidFill>
              </a:rPr>
              <a:t>1) Whatever Begins to Exist Has </a:t>
            </a:r>
            <a:r>
              <a:rPr lang="en-US" sz="2800" dirty="0">
                <a:solidFill>
                  <a:schemeClr val="bg1"/>
                </a:solidFill>
              </a:rPr>
              <a:t>a</a:t>
            </a:r>
            <a:r>
              <a:rPr lang="en-US" sz="2800" dirty="0" smtClean="0">
                <a:solidFill>
                  <a:schemeClr val="bg1"/>
                </a:solidFill>
              </a:rPr>
              <a:t> Cause</a:t>
            </a:r>
          </a:p>
          <a:p>
            <a:r>
              <a:rPr lang="en-US" sz="2800" dirty="0" smtClean="0">
                <a:solidFill>
                  <a:schemeClr val="bg1"/>
                </a:solidFill>
              </a:rPr>
              <a:t>2) Intelligence Began To Exist</a:t>
            </a:r>
          </a:p>
          <a:p>
            <a:r>
              <a:rPr lang="en-US" sz="2800" dirty="0" smtClean="0">
                <a:solidFill>
                  <a:schemeClr val="bg1"/>
                </a:solidFill>
              </a:rPr>
              <a:t>3) Intelligence Has a Cause</a:t>
            </a:r>
          </a:p>
        </p:txBody>
      </p:sp>
      <p:pic>
        <p:nvPicPr>
          <p:cNvPr id="7" name="Picture 2" descr="http://downloads.clipart.com/8259567.jpg?t=1218924356&amp;h=3ac48ab4d8cdab8d7a485d2b40754309&amp;u=stevenjwallace"/>
          <p:cNvPicPr>
            <a:picLocks noChangeAspect="1" noChangeArrowheads="1"/>
          </p:cNvPicPr>
          <p:nvPr/>
        </p:nvPicPr>
        <p:blipFill rotWithShape="1">
          <a:blip r:embed="rId3"/>
          <a:srcRect l="7292" r="4514"/>
          <a:stretch/>
        </p:blipFill>
        <p:spPr bwMode="auto">
          <a:xfrm>
            <a:off x="4766733" y="-50799"/>
            <a:ext cx="4301067" cy="6908800"/>
          </a:xfrm>
          <a:prstGeom prst="rect">
            <a:avLst/>
          </a:prstGeom>
          <a:ln>
            <a:noFill/>
          </a:ln>
          <a:effectLst>
            <a:softEdge rad="112500"/>
          </a:effectLst>
        </p:spPr>
      </p:pic>
    </p:spTree>
    <p:extLst>
      <p:ext uri="{BB962C8B-B14F-4D97-AF65-F5344CB8AC3E}">
        <p14:creationId xmlns:p14="http://schemas.microsoft.com/office/powerpoint/2010/main" val="65102026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http://downloads.clipart.com/8259567.jpg?t=1218924356&amp;h=3ac48ab4d8cdab8d7a485d2b40754309&amp;u=stevenjwallace"/>
          <p:cNvPicPr>
            <a:picLocks noChangeAspect="1" noChangeArrowheads="1"/>
          </p:cNvPicPr>
          <p:nvPr/>
        </p:nvPicPr>
        <p:blipFill rotWithShape="1">
          <a:blip r:embed="rId3"/>
          <a:srcRect l="7292" r="4514"/>
          <a:stretch/>
        </p:blipFill>
        <p:spPr bwMode="auto">
          <a:xfrm>
            <a:off x="4766733" y="-50799"/>
            <a:ext cx="4301067" cy="6908800"/>
          </a:xfrm>
          <a:prstGeom prst="rect">
            <a:avLst/>
          </a:prstGeom>
          <a:ln>
            <a:noFill/>
          </a:ln>
          <a:effectLst>
            <a:softEdge rad="112500"/>
          </a:effectLst>
        </p:spPr>
      </p:pic>
      <p:sp>
        <p:nvSpPr>
          <p:cNvPr id="10" name="Content Placeholder 9"/>
          <p:cNvSpPr>
            <a:spLocks noGrp="1"/>
          </p:cNvSpPr>
          <p:nvPr>
            <p:ph idx="1"/>
          </p:nvPr>
        </p:nvSpPr>
        <p:spPr>
          <a:xfrm>
            <a:off x="16933" y="225426"/>
            <a:ext cx="4800600" cy="6356350"/>
          </a:xfrm>
        </p:spPr>
        <p:txBody>
          <a:bodyPr>
            <a:normAutofit/>
          </a:bodyPr>
          <a:lstStyle/>
          <a:p>
            <a:r>
              <a:rPr lang="en-US" b="1" dirty="0" smtClean="0">
                <a:solidFill>
                  <a:schemeClr val="bg1"/>
                </a:solidFill>
              </a:rPr>
              <a:t>Can intelligence exist without </a:t>
            </a:r>
            <a:r>
              <a:rPr lang="en-US" b="1" dirty="0" smtClean="0">
                <a:solidFill>
                  <a:schemeClr val="bg1"/>
                </a:solidFill>
              </a:rPr>
              <a:t>intelligent giver?</a:t>
            </a:r>
            <a:endParaRPr lang="en-US" b="1" dirty="0" smtClean="0">
              <a:solidFill>
                <a:schemeClr val="bg1"/>
              </a:solidFill>
            </a:endParaRPr>
          </a:p>
          <a:p>
            <a:pPr lvl="1"/>
            <a:r>
              <a:rPr lang="en-US" dirty="0" smtClean="0">
                <a:solidFill>
                  <a:schemeClr val="bg1"/>
                </a:solidFill>
              </a:rPr>
              <a:t>Must the giver of intelligence be intelligent?</a:t>
            </a:r>
          </a:p>
          <a:p>
            <a:pPr lvl="1"/>
            <a:r>
              <a:rPr lang="en-US" dirty="0" smtClean="0">
                <a:solidFill>
                  <a:schemeClr val="bg1"/>
                </a:solidFill>
              </a:rPr>
              <a:t>Could </a:t>
            </a:r>
            <a:r>
              <a:rPr lang="en-US" dirty="0" smtClean="0">
                <a:solidFill>
                  <a:schemeClr val="bg1">
                    <a:lumMod val="50000"/>
                  </a:schemeClr>
                </a:solidFill>
              </a:rPr>
              <a:t>non-intelligent </a:t>
            </a:r>
            <a:r>
              <a:rPr lang="en-US" dirty="0" smtClean="0">
                <a:solidFill>
                  <a:schemeClr val="bg1"/>
                </a:solidFill>
              </a:rPr>
              <a:t>matter produce </a:t>
            </a:r>
            <a:r>
              <a:rPr lang="en-US" dirty="0" smtClean="0">
                <a:solidFill>
                  <a:srgbClr val="FFC000"/>
                </a:solidFill>
                <a:latin typeface="Berlin Sans FB Demi" pitchFamily="34" charset="0"/>
              </a:rPr>
              <a:t>intelligence</a:t>
            </a:r>
            <a:r>
              <a:rPr lang="en-US" dirty="0" smtClean="0">
                <a:solidFill>
                  <a:schemeClr val="bg1"/>
                </a:solidFill>
              </a:rPr>
              <a:t>?</a:t>
            </a:r>
          </a:p>
          <a:p>
            <a:pPr lvl="1"/>
            <a:r>
              <a:rPr lang="en-US" dirty="0" smtClean="0">
                <a:solidFill>
                  <a:schemeClr val="bg1"/>
                </a:solidFill>
              </a:rPr>
              <a:t>Bible affirms intelligence comes </a:t>
            </a:r>
            <a:r>
              <a:rPr lang="en-US" dirty="0" smtClean="0">
                <a:solidFill>
                  <a:schemeClr val="bg1"/>
                </a:solidFill>
              </a:rPr>
              <a:t>from </a:t>
            </a:r>
            <a:r>
              <a:rPr lang="en-US" dirty="0" smtClean="0">
                <a:solidFill>
                  <a:schemeClr val="bg1"/>
                </a:solidFill>
              </a:rPr>
              <a:t>the intelligent God (Job 32:8; Eccl. 2:26; 12:11; Is 50:4; Matt. 25:15; Jn. 3:27; Jas. 1:5; etc.)</a:t>
            </a:r>
            <a:endParaRPr lang="en-US" dirty="0">
              <a:solidFill>
                <a:schemeClr val="bg1"/>
              </a:solidFill>
            </a:endParaRPr>
          </a:p>
        </p:txBody>
      </p:sp>
      <p:sp>
        <p:nvSpPr>
          <p:cNvPr id="4" name="TextBox 3"/>
          <p:cNvSpPr txBox="1"/>
          <p:nvPr/>
        </p:nvSpPr>
        <p:spPr>
          <a:xfrm>
            <a:off x="4876800" y="76200"/>
            <a:ext cx="3962400" cy="1815882"/>
          </a:xfrm>
          <a:prstGeom prst="rect">
            <a:avLst/>
          </a:prstGeom>
          <a:noFill/>
        </p:spPr>
        <p:txBody>
          <a:bodyPr wrap="square" rtlCol="0">
            <a:spAutoFit/>
          </a:bodyPr>
          <a:lstStyle/>
          <a:p>
            <a:pPr algn="ctr"/>
            <a:r>
              <a:rPr lang="en-US" sz="2800" dirty="0" smtClean="0">
                <a:solidFill>
                  <a:srgbClr val="FFC000"/>
                </a:solidFill>
              </a:rPr>
              <a:t>“But </a:t>
            </a:r>
            <a:r>
              <a:rPr lang="en-US" sz="2800" dirty="0">
                <a:solidFill>
                  <a:srgbClr val="FFC000"/>
                </a:solidFill>
              </a:rPr>
              <a:t>there is a spirit in man, And the breath of the Almighty gives him </a:t>
            </a:r>
            <a:r>
              <a:rPr lang="en-US" sz="2800" dirty="0" smtClean="0">
                <a:solidFill>
                  <a:srgbClr val="FFC000"/>
                </a:solidFill>
              </a:rPr>
              <a:t>understanding” (Job 32:8)</a:t>
            </a:r>
            <a:endParaRPr lang="en-US" sz="2800" dirty="0">
              <a:solidFill>
                <a:srgbClr val="FFC000"/>
              </a:solidFill>
            </a:endParaRPr>
          </a:p>
        </p:txBody>
      </p:sp>
    </p:spTree>
    <p:extLst>
      <p:ext uri="{BB962C8B-B14F-4D97-AF65-F5344CB8AC3E}">
        <p14:creationId xmlns:p14="http://schemas.microsoft.com/office/powerpoint/2010/main" val="41101616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ownloads.clipart.com/20342597.wmf?t=1218588579&amp;h=fff592a61ce06695dfbc0e9de4b76e7c&amp;u=stevenjwallace"/>
          <p:cNvPicPr>
            <a:picLocks noChangeAspect="1" noChangeArrowheads="1"/>
          </p:cNvPicPr>
          <p:nvPr/>
        </p:nvPicPr>
        <p:blipFill>
          <a:blip r:embed="rId4">
            <a:lum bright="-40000"/>
          </a:blip>
          <a:srcRect/>
          <a:stretch>
            <a:fillRect/>
          </a:stretch>
        </p:blipFill>
        <p:spPr bwMode="auto">
          <a:xfrm>
            <a:off x="457200" y="737462"/>
            <a:ext cx="8229600" cy="6217944"/>
          </a:xfrm>
          <a:prstGeom prst="rect">
            <a:avLst/>
          </a:prstGeom>
          <a:ln>
            <a:noFill/>
          </a:ln>
          <a:effectLst>
            <a:outerShdw blurRad="190500" algn="tl" rotWithShape="0">
              <a:srgbClr val="000000">
                <a:alpha val="70000"/>
              </a:srgbClr>
            </a:outerShdw>
          </a:effectLst>
        </p:spPr>
      </p:pic>
      <p:sp>
        <p:nvSpPr>
          <p:cNvPr id="5" name="Title 4"/>
          <p:cNvSpPr>
            <a:spLocks noGrp="1"/>
          </p:cNvSpPr>
          <p:nvPr>
            <p:ph type="title"/>
          </p:nvPr>
        </p:nvSpPr>
        <p:spPr>
          <a:xfrm>
            <a:off x="2743200" y="-152400"/>
            <a:ext cx="5943600" cy="990600"/>
          </a:xfrm>
        </p:spPr>
        <p:txBody>
          <a:bodyPr>
            <a:normAutofit/>
          </a:bodyPr>
          <a:lstStyle/>
          <a:p>
            <a:r>
              <a:rPr lang="en-US" sz="3600" b="0" dirty="0" smtClean="0">
                <a:solidFill>
                  <a:schemeClr val="tx1"/>
                </a:solidFill>
                <a:effectLst/>
                <a:latin typeface="Bradley Hand ITC" pitchFamily="66" charset="0"/>
              </a:rPr>
              <a:t>Informative</a:t>
            </a:r>
            <a:r>
              <a:rPr lang="en-US"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FACTS</a:t>
            </a:r>
            <a:endParaRPr lang="en-US" dirty="0"/>
          </a:p>
        </p:txBody>
      </p:sp>
      <p:sp>
        <p:nvSpPr>
          <p:cNvPr id="6" name="Content Placeholder 5"/>
          <p:cNvSpPr>
            <a:spLocks noGrp="1"/>
          </p:cNvSpPr>
          <p:nvPr>
            <p:ph idx="1"/>
          </p:nvPr>
        </p:nvSpPr>
        <p:spPr>
          <a:xfrm>
            <a:off x="457200" y="762000"/>
            <a:ext cx="8229600" cy="6096000"/>
          </a:xfrm>
          <a:solidFill>
            <a:schemeClr val="accent2">
              <a:alpha val="65000"/>
            </a:schemeClr>
          </a:solidFill>
          <a:effectLst/>
        </p:spPr>
        <p:style>
          <a:lnRef idx="3">
            <a:schemeClr val="lt1"/>
          </a:lnRef>
          <a:fillRef idx="1">
            <a:schemeClr val="accent2"/>
          </a:fillRef>
          <a:effectRef idx="1">
            <a:schemeClr val="accent2"/>
          </a:effectRef>
          <a:fontRef idx="minor">
            <a:schemeClr val="lt1"/>
          </a:fontRef>
        </p:style>
        <p:txBody>
          <a:bodyPr lIns="0" tIns="0" rIns="0" bIns="0" numCol="2">
            <a:normAutofit/>
          </a:bodyPr>
          <a:lstStyle/>
          <a:p>
            <a:pPr marL="457200">
              <a:buClr>
                <a:schemeClr val="tx1"/>
              </a:buClr>
            </a:pPr>
            <a:r>
              <a:rPr lang="en-US" dirty="0" smtClean="0">
                <a:effectLst>
                  <a:outerShdw blurRad="38100" dist="38100" dir="2700000" algn="tl">
                    <a:srgbClr val="000000">
                      <a:alpha val="43137"/>
                    </a:srgbClr>
                  </a:outerShdw>
                </a:effectLst>
              </a:rPr>
              <a:t>Life is built on information (ex., DNA)</a:t>
            </a:r>
          </a:p>
          <a:p>
            <a:pPr marL="457200">
              <a:buClr>
                <a:schemeClr val="tx1"/>
              </a:buClr>
            </a:pPr>
            <a:r>
              <a:rPr lang="en-US" dirty="0" smtClean="0">
                <a:effectLst>
                  <a:outerShdw blurRad="38100" dist="38100" dir="2700000" algn="tl">
                    <a:srgbClr val="000000">
                      <a:alpha val="43137"/>
                    </a:srgbClr>
                  </a:outerShdw>
                </a:effectLst>
              </a:rPr>
              <a:t>Information must have been input</a:t>
            </a:r>
          </a:p>
          <a:p>
            <a:pPr marL="713232" lvl="2" indent="-274320">
              <a:buClr>
                <a:schemeClr val="tx1"/>
              </a:buClr>
            </a:pPr>
            <a:r>
              <a:rPr lang="en-US" sz="2400" dirty="0" smtClean="0">
                <a:effectLst>
                  <a:outerShdw blurRad="38100" dist="38100" dir="2700000" algn="tl">
                    <a:srgbClr val="000000">
                      <a:alpha val="43137"/>
                    </a:srgbClr>
                  </a:outerShdw>
                </a:effectLst>
              </a:rPr>
              <a:t>Cannot arise out of non-information</a:t>
            </a:r>
          </a:p>
          <a:p>
            <a:pPr marL="713232" lvl="2" indent="-274320">
              <a:buClr>
                <a:schemeClr val="tx1"/>
              </a:buClr>
            </a:pPr>
            <a:r>
              <a:rPr lang="en-US" sz="2400" dirty="0" smtClean="0">
                <a:effectLst>
                  <a:outerShdw blurRad="38100" dist="38100" dir="2700000" algn="tl">
                    <a:srgbClr val="000000">
                      <a:alpha val="43137"/>
                    </a:srgbClr>
                  </a:outerShdw>
                </a:effectLst>
              </a:rPr>
              <a:t>Requires a sender</a:t>
            </a:r>
          </a:p>
          <a:p>
            <a:pPr marL="457200">
              <a:buClr>
                <a:schemeClr val="tx1"/>
              </a:buClr>
            </a:pPr>
            <a:r>
              <a:rPr lang="en-US" dirty="0" smtClean="0">
                <a:effectLst>
                  <a:outerShdw blurRad="38100" dist="38100" dir="2700000" algn="tl">
                    <a:srgbClr val="000000">
                      <a:alpha val="43137"/>
                    </a:srgbClr>
                  </a:outerShdw>
                </a:effectLst>
              </a:rPr>
              <a:t>Natural selection is limited to the information already contained in the genes</a:t>
            </a:r>
          </a:p>
          <a:p>
            <a:pPr marL="457200">
              <a:buClr>
                <a:schemeClr val="tx1"/>
              </a:buClr>
            </a:pPr>
            <a:r>
              <a:rPr lang="en-US" dirty="0" smtClean="0">
                <a:effectLst>
                  <a:outerShdw blurRad="38100" dist="38100" dir="2700000" algn="tl">
                    <a:srgbClr val="000000">
                      <a:alpha val="43137"/>
                    </a:srgbClr>
                  </a:outerShdw>
                </a:effectLst>
              </a:rPr>
              <a:t>Information must have a code for understandability</a:t>
            </a:r>
          </a:p>
          <a:p>
            <a:pPr marL="457200">
              <a:buClr>
                <a:schemeClr val="tx1"/>
              </a:buClr>
            </a:pPr>
            <a:r>
              <a:rPr lang="en-US" dirty="0" smtClean="0">
                <a:effectLst>
                  <a:outerShdw blurRad="38100" dist="38100" dir="2700000" algn="tl">
                    <a:srgbClr val="000000">
                      <a:alpha val="43137"/>
                    </a:srgbClr>
                  </a:outerShdw>
                </a:effectLst>
              </a:rPr>
              <a:t>Information-chains can be traced back to an intelligent source</a:t>
            </a:r>
          </a:p>
          <a:p>
            <a:pPr marL="713232" lvl="2" indent="-274320">
              <a:buClr>
                <a:schemeClr val="tx1"/>
              </a:buClr>
            </a:pPr>
            <a:r>
              <a:rPr lang="en-US" sz="2400" dirty="0" smtClean="0">
                <a:effectLst>
                  <a:outerShdw blurRad="38100" dist="38100" dir="2700000" algn="tl">
                    <a:srgbClr val="000000">
                      <a:alpha val="43137"/>
                    </a:srgbClr>
                  </a:outerShdw>
                </a:effectLst>
              </a:rPr>
              <a:t>All life contains a code of information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(DNA, RNA)</a:t>
            </a:r>
          </a:p>
          <a:p>
            <a:pPr marL="713232" lvl="2" indent="-274320">
              <a:buClr>
                <a:schemeClr val="tx1"/>
              </a:buClr>
            </a:pPr>
            <a:r>
              <a:rPr lang="en-US" sz="2400" dirty="0" smtClean="0">
                <a:effectLst>
                  <a:outerShdw blurRad="38100" dist="38100" dir="2700000" algn="tl">
                    <a:srgbClr val="000000">
                      <a:alpha val="43137"/>
                    </a:srgbClr>
                  </a:outerShdw>
                </a:effectLst>
              </a:rPr>
              <a:t>No human could be the sender of this code</a:t>
            </a:r>
          </a:p>
          <a:p>
            <a:pPr marL="713232" lvl="2" indent="-274320">
              <a:buClr>
                <a:schemeClr val="tx1"/>
              </a:buClr>
            </a:pPr>
            <a:r>
              <a:rPr lang="en-US" sz="2400" dirty="0" smtClean="0">
                <a:effectLst>
                  <a:outerShdw blurRad="38100" dist="38100" dir="2700000" algn="tl">
                    <a:srgbClr val="000000">
                      <a:alpha val="43137"/>
                    </a:srgbClr>
                  </a:outerShdw>
                </a:effectLst>
              </a:rPr>
              <a:t>Only one greater than man could have been the author of this information</a:t>
            </a:r>
          </a:p>
          <a:p>
            <a:pPr marL="713232" lvl="2" indent="-274320">
              <a:buClr>
                <a:schemeClr val="tx1"/>
              </a:buClr>
            </a:pPr>
            <a:r>
              <a:rPr lang="en-US" sz="2400" dirty="0" smtClean="0">
                <a:effectLst>
                  <a:outerShdw blurRad="38100" dist="38100" dir="2700000" algn="tl">
                    <a:srgbClr val="000000">
                      <a:alpha val="43137"/>
                    </a:srgbClr>
                  </a:outerShdw>
                </a:effectLst>
              </a:rPr>
              <a:t>God is the reasonable conclusion</a:t>
            </a:r>
          </a:p>
          <a:p>
            <a:pPr marL="457200"/>
            <a:endParaRPr lang="en-US" dirty="0" smtClean="0">
              <a:effectLst>
                <a:outerShdw blurRad="38100" dist="38100" dir="2700000" algn="tl">
                  <a:srgbClr val="000000">
                    <a:alpha val="43137"/>
                  </a:srgbClr>
                </a:outerShdw>
              </a:effectLst>
            </a:endParaRPr>
          </a:p>
          <a:p>
            <a:pPr marL="457200"/>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8806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prstClr val="black"/>
                </a:solidFill>
              </a:rPr>
              <a:t> 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0" name="Rectangle 9"/>
          <p:cNvSpPr/>
          <p:nvPr/>
        </p:nvSpPr>
        <p:spPr>
          <a:xfrm>
            <a:off x="381000" y="1981200"/>
            <a:ext cx="1905000" cy="2862322"/>
          </a:xfrm>
          <a:prstGeom prst="rect">
            <a:avLst/>
          </a:prstGeom>
        </p:spPr>
        <p:txBody>
          <a:bodyPr wrap="square">
            <a:spAutoFit/>
          </a:bodyPr>
          <a:lstStyle/>
          <a:p>
            <a:r>
              <a:rPr lang="en-US" b="1" dirty="0">
                <a:solidFill>
                  <a:prstClr val="black"/>
                </a:solidFill>
              </a:rPr>
              <a:t>“And the LORD God formed man of the dust of the ground, and breathed into his nostrils the breath of life; and man became a living being” (Gen. 2:7)</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Tree>
    <p:extLst>
      <p:ext uri="{BB962C8B-B14F-4D97-AF65-F5344CB8AC3E}">
        <p14:creationId xmlns:p14="http://schemas.microsoft.com/office/powerpoint/2010/main" val="35620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0" name="Rectangle 9"/>
          <p:cNvSpPr/>
          <p:nvPr/>
        </p:nvSpPr>
        <p:spPr>
          <a:xfrm>
            <a:off x="381000" y="1981200"/>
            <a:ext cx="1905000" cy="1477328"/>
          </a:xfrm>
          <a:prstGeom prst="rect">
            <a:avLst/>
          </a:prstGeom>
        </p:spPr>
        <p:txBody>
          <a:bodyPr wrap="square">
            <a:spAutoFit/>
          </a:bodyPr>
          <a:lstStyle/>
          <a:p>
            <a:r>
              <a:rPr lang="en-US" b="1" dirty="0">
                <a:solidFill>
                  <a:prstClr val="black"/>
                </a:solidFill>
              </a:rPr>
              <a:t>“For He spoke, and it was done; He commanded, and it stood fast” (Ps. 33:9)</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Tree>
    <p:extLst>
      <p:ext uri="{BB962C8B-B14F-4D97-AF65-F5344CB8AC3E}">
        <p14:creationId xmlns:p14="http://schemas.microsoft.com/office/powerpoint/2010/main" val="3187465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381000" y="1981200"/>
            <a:ext cx="1905000" cy="2585323"/>
          </a:xfrm>
          <a:prstGeom prst="rect">
            <a:avLst/>
          </a:prstGeom>
        </p:spPr>
        <p:txBody>
          <a:bodyPr wrap="square">
            <a:spAutoFit/>
          </a:bodyPr>
          <a:lstStyle/>
          <a:p>
            <a:r>
              <a:rPr lang="en-US" b="1" dirty="0">
                <a:solidFill>
                  <a:prstClr val="black"/>
                </a:solidFill>
              </a:rPr>
              <a:t>“Nor is He worshiped with men’s hands, as though He needed anything, since He gives to all life, breath, and all things” (Acts 17:25)</a:t>
            </a:r>
          </a:p>
        </p:txBody>
      </p:sp>
    </p:spTree>
    <p:extLst>
      <p:ext uri="{BB962C8B-B14F-4D97-AF65-F5344CB8AC3E}">
        <p14:creationId xmlns:p14="http://schemas.microsoft.com/office/powerpoint/2010/main" val="267234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0104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5400" b="1" spc="600" dirty="0">
                <a:solidFill>
                  <a:prstClr val="black"/>
                </a:solidFill>
              </a:rPr>
              <a:t>GOD</a:t>
            </a:r>
            <a:endParaRPr lang="en-US" sz="3600" b="1" spc="600" dirty="0">
              <a:solidFill>
                <a:prstClr val="black"/>
              </a:solidFill>
            </a:endParaRPr>
          </a:p>
          <a:p>
            <a:pPr algn="ctr"/>
            <a:r>
              <a:rPr lang="en-US" sz="3600" b="1" dirty="0">
                <a:solidFill>
                  <a:srgbClr val="C00000"/>
                </a:solidFill>
              </a:rPr>
              <a:t>source</a:t>
            </a:r>
            <a:r>
              <a:rPr lang="en-US" sz="3600" dirty="0">
                <a:solidFill>
                  <a:srgbClr val="C00000"/>
                </a:solidFill>
              </a:rPr>
              <a:t> </a:t>
            </a:r>
            <a:r>
              <a:rPr lang="en-US" sz="3600" dirty="0">
                <a:solidFill>
                  <a:prstClr val="black"/>
                </a:solidFill>
              </a:rPr>
              <a:t>of information</a:t>
            </a:r>
          </a:p>
        </p:txBody>
      </p:sp>
      <p:sp>
        <p:nvSpPr>
          <p:cNvPr id="5" name="TextBox 4"/>
          <p:cNvSpPr txBox="1"/>
          <p:nvPr/>
        </p:nvSpPr>
        <p:spPr>
          <a:xfrm>
            <a:off x="1143000" y="5435025"/>
            <a:ext cx="3200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a:solidFill>
                  <a:prstClr val="white"/>
                </a:solidFill>
              </a:rPr>
              <a:t>PHYSICAL LIFE</a:t>
            </a:r>
          </a:p>
        </p:txBody>
      </p:sp>
      <p:sp>
        <p:nvSpPr>
          <p:cNvPr id="7" name="Down Arrow 6"/>
          <p:cNvSpPr/>
          <p:nvPr/>
        </p:nvSpPr>
        <p:spPr>
          <a:xfrm>
            <a:off x="1981200" y="1828800"/>
            <a:ext cx="1295400" cy="35052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143000" y="304800"/>
            <a:ext cx="1676400" cy="646331"/>
          </a:xfrm>
          <a:prstGeom prst="rect">
            <a:avLst/>
          </a:prstGeom>
          <a:noFill/>
        </p:spPr>
        <p:txBody>
          <a:bodyPr wrap="square" rtlCol="0">
            <a:spAutoFit/>
          </a:bodyPr>
          <a:lstStyle/>
          <a:p>
            <a:r>
              <a:rPr lang="en-US" dirty="0">
                <a:solidFill>
                  <a:prstClr val="black"/>
                </a:solidFill>
              </a:rPr>
              <a:t>“God said” (Gen. 1)</a:t>
            </a:r>
          </a:p>
        </p:txBody>
      </p:sp>
      <p:sp>
        <p:nvSpPr>
          <p:cNvPr id="12" name="TextBox 11"/>
          <p:cNvSpPr txBox="1"/>
          <p:nvPr/>
        </p:nvSpPr>
        <p:spPr>
          <a:xfrm>
            <a:off x="3124200" y="2057400"/>
            <a:ext cx="2667000" cy="2308324"/>
          </a:xfrm>
          <a:prstGeom prst="rect">
            <a:avLst/>
          </a:prstGeom>
          <a:noFill/>
        </p:spPr>
        <p:txBody>
          <a:bodyPr wrap="square" rtlCol="0">
            <a:spAutoFit/>
          </a:bodyPr>
          <a:lstStyle/>
          <a:p>
            <a:pPr algn="ctr"/>
            <a:r>
              <a:rPr lang="en-US" sz="2400" dirty="0">
                <a:solidFill>
                  <a:prstClr val="black"/>
                </a:solidFill>
              </a:rPr>
              <a:t>“Without intelligent, creative input, lifeless chemicals cannot form themselves into living things”</a:t>
            </a:r>
            <a:r>
              <a:rPr lang="en-US" sz="2400" dirty="0">
                <a:solidFill>
                  <a:prstClr val="black"/>
                </a:solidFill>
                <a:hlinkClick r:id="rId3"/>
              </a:rPr>
              <a:t>1</a:t>
            </a:r>
            <a:endParaRPr lang="en-US" sz="2400" dirty="0">
              <a:solidFill>
                <a:prstClr val="black"/>
              </a:solidFill>
            </a:endParaRPr>
          </a:p>
        </p:txBody>
      </p:sp>
      <p:sp>
        <p:nvSpPr>
          <p:cNvPr id="13" name="Rectangle 12"/>
          <p:cNvSpPr/>
          <p:nvPr/>
        </p:nvSpPr>
        <p:spPr>
          <a:xfrm>
            <a:off x="1600200" y="1752600"/>
            <a:ext cx="1905000"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a:solidFill>
                  <a:prstClr val="black"/>
                </a:solidFill>
              </a:rPr>
              <a:t>JOHN 1:1-4</a:t>
            </a:r>
          </a:p>
        </p:txBody>
      </p:sp>
    </p:spTree>
    <p:extLst>
      <p:ext uri="{BB962C8B-B14F-4D97-AF65-F5344CB8AC3E}">
        <p14:creationId xmlns:p14="http://schemas.microsoft.com/office/powerpoint/2010/main" val="192660980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2">
  <a:themeElements>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2.xml><?xml version="1.0" encoding="utf-8"?>
<a:themeOverride xmlns:a="http://schemas.openxmlformats.org/drawingml/2006/main">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3534</TotalTime>
  <Words>2517</Words>
  <Application>Microsoft Office PowerPoint</Application>
  <PresentationFormat>On-screen Show (4:3)</PresentationFormat>
  <Paragraphs>261</Paragraphs>
  <Slides>25</Slides>
  <Notes>20</Notes>
  <HiddenSlides>1</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25</vt:i4>
      </vt:variant>
    </vt:vector>
  </HeadingPairs>
  <TitlesOfParts>
    <vt:vector size="46" baseType="lpstr">
      <vt:lpstr>Arial</vt:lpstr>
      <vt:lpstr>Candara</vt:lpstr>
      <vt:lpstr>Times New Roman</vt:lpstr>
      <vt:lpstr>Aharoni</vt:lpstr>
      <vt:lpstr>Cambria</vt:lpstr>
      <vt:lpstr>Berlin Sans FB Demi</vt:lpstr>
      <vt:lpstr>Bookman Old Style</vt:lpstr>
      <vt:lpstr>Calibri</vt:lpstr>
      <vt:lpstr>Wingdings 2</vt:lpstr>
      <vt:lpstr>Wingdings</vt:lpstr>
      <vt:lpstr>Wingdings 3</vt:lpstr>
      <vt:lpstr>Bradley Hand ITC</vt:lpstr>
      <vt:lpstr>Arial Black</vt:lpstr>
      <vt:lpstr>Adobe Garamond Pro</vt:lpstr>
      <vt:lpstr>Gill Sans MT</vt:lpstr>
      <vt:lpstr>1_Office Theme</vt:lpstr>
      <vt:lpstr>TECH2</vt:lpstr>
      <vt:lpstr>Origin</vt:lpstr>
      <vt:lpstr>Human</vt:lpstr>
      <vt:lpstr>Globe</vt:lpstr>
      <vt:lpstr>1_Human</vt:lpstr>
      <vt:lpstr>Why I Believe</vt:lpstr>
      <vt:lpstr>Belief In God</vt:lpstr>
      <vt:lpstr>3. Design:  Information/Intelligence</vt:lpstr>
      <vt:lpstr>PowerPoint Presentation</vt:lpstr>
      <vt:lpstr>Informative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not unreasonable to believe that  from “nothing” came “something” and from “lifeless matter” came “living matter?” When would “nothing” produce “something?” Can you imagine how out of “nothing” came “lifeless matter” which then somehow produced “reason?” Yet for “lifeless matter” to produce “rational matter” it would have had to intelligently reason to make “reason.”    But then “nothing” would have had to reason to produce “something” in the first place. . .so “intelligent reason” must be older than all matter! Yet degenerate unintelligent reasoning exists today by unbelievers who believe that something came from nothing and that intelligence evolved from non-intelligent matter.</vt:lpstr>
      <vt:lpstr>PowerPoint Presentation</vt:lpstr>
      <vt:lpstr>PowerPoint Presentation</vt:lpstr>
      <vt:lpstr>Psalm 147:5</vt:lpstr>
      <vt:lpstr>Psalm 147:5</vt:lpstr>
      <vt:lpstr>The Fact of Intelligent Information Requires Intelligent Input!</vt:lpstr>
      <vt:lpstr>PowerPoint Presentation</vt:lpstr>
      <vt:lpstr>Without A Creator-God</vt:lpstr>
      <vt:lpstr>Reasons Why There Is A God</vt:lpstr>
      <vt:lpstr>So, if the evidence to believe is so compelling, why are there skeptics?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Design:  Complexity in “Life”</dc:title>
  <dc:creator>Steven J. Wallace</dc:creator>
  <cp:lastModifiedBy>Steven J. Wallace</cp:lastModifiedBy>
  <cp:revision>44</cp:revision>
  <dcterms:created xsi:type="dcterms:W3CDTF">2012-11-01T21:30:15Z</dcterms:created>
  <dcterms:modified xsi:type="dcterms:W3CDTF">2013-02-09T21:38:54Z</dcterms:modified>
</cp:coreProperties>
</file>